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6"/>
  </p:notesMasterIdLst>
  <p:sldIdLst>
    <p:sldId id="382" r:id="rId5"/>
    <p:sldId id="256" r:id="rId6"/>
    <p:sldId id="259" r:id="rId7"/>
    <p:sldId id="261" r:id="rId8"/>
    <p:sldId id="265" r:id="rId9"/>
    <p:sldId id="264" r:id="rId10"/>
    <p:sldId id="267" r:id="rId11"/>
    <p:sldId id="260" r:id="rId12"/>
    <p:sldId id="269" r:id="rId13"/>
    <p:sldId id="270" r:id="rId14"/>
    <p:sldId id="373" r:id="rId15"/>
    <p:sldId id="374" r:id="rId16"/>
    <p:sldId id="375" r:id="rId17"/>
    <p:sldId id="268" r:id="rId18"/>
    <p:sldId id="377" r:id="rId19"/>
    <p:sldId id="378" r:id="rId20"/>
    <p:sldId id="263" r:id="rId21"/>
    <p:sldId id="379" r:id="rId22"/>
    <p:sldId id="380" r:id="rId23"/>
    <p:sldId id="381" r:id="rId24"/>
    <p:sldId id="25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5BA829-07D3-0824-ECA4-2C39A060AB83}" name="Rebecca Myles" initials="RM" userId="S::rmyles@dukeofed.org::da50b72b-26a0-43c2-bef2-144a50fa3c76" providerId="AD"/>
  <p188:author id="{2834EA37-D07F-ECC1-6275-B4D7C62E981B}" name="Jeffrey Yao" initials="JY" userId="S::jyao@dukeofed.org::458ccdd2-401f-4d91-b451-36edb8812165" providerId="AD"/>
  <p188:author id="{6556E34A-A8DF-B8A9-EF00-8BA6418FEB95}" name="Karen Gormley" initials="KG" userId="S::kgormley@dukeofed.org::ca8c5456-2f09-4d4f-a19c-569edd72b8d2" providerId="AD"/>
  <p188:author id="{73827588-A801-9570-EB56-7373EB4CA849}" name="Jeremey Ludwig" initials="JL" userId="S::jludwig@dukeofed.org::c060bf46-9c24-4dd1-bab0-cb424cdee467" providerId="AD"/>
  <p188:author id="{9E9088D9-7CBB-5A5A-A4D9-A2DA639462D9}" name="Laura K. Cogill" initials="LC" userId="S::lcogill@dukeofed.org::7c4cdcf7-306b-4795-8a8f-025917f47101" providerId="AD"/>
  <p188:author id="{05C34BDF-ADCC-7AE1-666F-A4FCB850BCD6}" name="Katherine Kellesis" initials="KK" userId="S::kkellesis@dukeofed.org::fa7fa990-71e1-4129-80ac-bbc745ebde5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0066"/>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3E7DFE-A3E8-4483-B6BD-54A1E21DCFA3}" v="104" dt="2024-07-31T17:49:04.8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788" autoAdjust="0"/>
  </p:normalViewPr>
  <p:slideViewPr>
    <p:cSldViewPr snapToGrid="0">
      <p:cViewPr varScale="1">
        <p:scale>
          <a:sx n="82" d="100"/>
          <a:sy n="82" d="100"/>
        </p:scale>
        <p:origin x="1674"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CD5891-2498-4907-A280-6A4BD26BF4AC}" type="datetimeFigureOut">
              <a:rPr lang="en-CA" smtClean="0"/>
              <a:t>2024-08-26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B5B5AE-4425-4844-B669-4D4391EC3926}" type="slidenum">
              <a:rPr lang="en-CA" smtClean="0"/>
              <a:t>‹#›</a:t>
            </a:fld>
            <a:endParaRPr lang="en-CA"/>
          </a:p>
        </p:txBody>
      </p:sp>
    </p:spTree>
    <p:extLst>
      <p:ext uri="{BB962C8B-B14F-4D97-AF65-F5344CB8AC3E}">
        <p14:creationId xmlns:p14="http://schemas.microsoft.com/office/powerpoint/2010/main" val="4158518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dukeofed.org/wp-content/uploads/2023/06/Section-Assessor-Information-Sheet.pdf"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dukeofed.org/wp-content/uploads/2024/05/Information-about-choosing-an-Award-Assessor.pd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i="0" dirty="0"/>
              <a:t>***All notes are a suggested guide to use. Please read through all notes ahead of presenting and feel free to make your own during the presentation.</a:t>
            </a:r>
          </a:p>
          <a:p>
            <a:r>
              <a:rPr lang="en-CA" b="1" i="0" dirty="0">
                <a:ea typeface="Calibri"/>
                <a:cs typeface="Calibri"/>
              </a:rPr>
              <a:t>*Adventure Awaits does not mean the activities undertaken of the AJ needs to be a ‘standard’ AJ – they can be urban, in the local neighbourhood, etc.*.</a:t>
            </a:r>
          </a:p>
          <a:p>
            <a:endParaRPr lang="en-CA" dirty="0"/>
          </a:p>
        </p:txBody>
      </p:sp>
      <p:sp>
        <p:nvSpPr>
          <p:cNvPr id="4" name="Slide Number Placeholder 3"/>
          <p:cNvSpPr>
            <a:spLocks noGrp="1"/>
          </p:cNvSpPr>
          <p:nvPr>
            <p:ph type="sldNum" sz="quarter" idx="5"/>
          </p:nvPr>
        </p:nvSpPr>
        <p:spPr/>
        <p:txBody>
          <a:bodyPr/>
          <a:lstStyle/>
          <a:p>
            <a:fld id="{ECB5B5AE-4425-4844-B669-4D4391EC3926}" type="slidenum">
              <a:rPr lang="en-CA" smtClean="0"/>
              <a:t>2</a:t>
            </a:fld>
            <a:endParaRPr lang="en-CA"/>
          </a:p>
        </p:txBody>
      </p:sp>
    </p:spTree>
    <p:extLst>
      <p:ext uri="{BB962C8B-B14F-4D97-AF65-F5344CB8AC3E}">
        <p14:creationId xmlns:p14="http://schemas.microsoft.com/office/powerpoint/2010/main" val="2392214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great aspect of the Award is that you can do all of your Award activities with your friends. This can make the experience more enjoyable and motivating. Whether it's the Physical, Skill, or Voluntary Service, having friends alongside can provide extra support and encouragement. So, consider teaming up with your friends as you plan and carry out your activities. It’s a fantastic way to share experiences, stay committed, and have fun together while working towards achieving your Award.</a:t>
            </a:r>
            <a:endParaRPr lang="en-CA" dirty="0"/>
          </a:p>
          <a:p>
            <a:endParaRPr lang="en-CA" dirty="0"/>
          </a:p>
        </p:txBody>
      </p:sp>
      <p:sp>
        <p:nvSpPr>
          <p:cNvPr id="4" name="Slide Number Placeholder 3"/>
          <p:cNvSpPr>
            <a:spLocks noGrp="1"/>
          </p:cNvSpPr>
          <p:nvPr>
            <p:ph type="sldNum" sz="quarter" idx="5"/>
          </p:nvPr>
        </p:nvSpPr>
        <p:spPr/>
        <p:txBody>
          <a:bodyPr/>
          <a:lstStyle/>
          <a:p>
            <a:fld id="{ECB5B5AE-4425-4844-B669-4D4391EC3926}" type="slidenum">
              <a:rPr lang="en-CA" smtClean="0"/>
              <a:t>12</a:t>
            </a:fld>
            <a:endParaRPr lang="en-CA"/>
          </a:p>
        </p:txBody>
      </p:sp>
    </p:spTree>
    <p:extLst>
      <p:ext uri="{BB962C8B-B14F-4D97-AF65-F5344CB8AC3E}">
        <p14:creationId xmlns:p14="http://schemas.microsoft.com/office/powerpoint/2010/main" val="558902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You can also complete all your Award activities within your school!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Whether it’s participating in a sports team, using your band class, or doing community service at school, these activities can all count towards your Award, as long as they have the 7 elements.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 important thing is to set a SMART Goal to improve in each activity you choose. By focusing on personal growth and development, you can make the most of the opportunities available right here at school while working towards your Award!</a:t>
            </a:r>
          </a:p>
          <a:p>
            <a:endParaRPr lang="en-CA" dirty="0"/>
          </a:p>
        </p:txBody>
      </p:sp>
      <p:sp>
        <p:nvSpPr>
          <p:cNvPr id="4" name="Slide Number Placeholder 3"/>
          <p:cNvSpPr>
            <a:spLocks noGrp="1"/>
          </p:cNvSpPr>
          <p:nvPr>
            <p:ph type="sldNum" sz="quarter" idx="5"/>
          </p:nvPr>
        </p:nvSpPr>
        <p:spPr/>
        <p:txBody>
          <a:bodyPr/>
          <a:lstStyle/>
          <a:p>
            <a:fld id="{ECB5B5AE-4425-4844-B669-4D4391EC3926}" type="slidenum">
              <a:rPr lang="en-CA" smtClean="0"/>
              <a:t>13</a:t>
            </a:fld>
            <a:endParaRPr lang="en-CA"/>
          </a:p>
        </p:txBody>
      </p:sp>
    </p:spTree>
    <p:extLst>
      <p:ext uri="{BB962C8B-B14F-4D97-AF65-F5344CB8AC3E}">
        <p14:creationId xmlns:p14="http://schemas.microsoft.com/office/powerpoint/2010/main" val="3665489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utilize the following document for instructions on how Award Centres can implement school activities into the Award if you aren’t sure. For example, here you can incorporate how students might use their band class, school sports team, or volunteering at the breakfast program for their Award activities!</a:t>
            </a:r>
            <a:endParaRPr lang="en-CA" dirty="0"/>
          </a:p>
          <a:p>
            <a:endParaRPr lang="en-CA" dirty="0"/>
          </a:p>
        </p:txBody>
      </p:sp>
      <p:sp>
        <p:nvSpPr>
          <p:cNvPr id="4" name="Slide Number Placeholder 3"/>
          <p:cNvSpPr>
            <a:spLocks noGrp="1"/>
          </p:cNvSpPr>
          <p:nvPr>
            <p:ph type="sldNum" sz="quarter" idx="5"/>
          </p:nvPr>
        </p:nvSpPr>
        <p:spPr/>
        <p:txBody>
          <a:bodyPr/>
          <a:lstStyle/>
          <a:p>
            <a:fld id="{ECB5B5AE-4425-4844-B669-4D4391EC3926}" type="slidenum">
              <a:rPr lang="en-CA" smtClean="0"/>
              <a:t>14</a:t>
            </a:fld>
            <a:endParaRPr lang="en-CA"/>
          </a:p>
        </p:txBody>
      </p:sp>
    </p:spTree>
    <p:extLst>
      <p:ext uri="{BB962C8B-B14F-4D97-AF65-F5344CB8AC3E}">
        <p14:creationId xmlns:p14="http://schemas.microsoft.com/office/powerpoint/2010/main" val="3250470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The Adventurous Journey encourages a spirit of adventure and discovery while planning and undertaking a journey with a small team of peers. Teams work together to set a clear and challenging goal that is achievable and defines what activities they will be doing throughout their journey. You will do a Practice and a Qualifying Journeys. The AJ can take place in urban, rural or wilderness environments. It’s not just a camping trip, teams may choose to discover local features, cycle between cities, design a zombie apocalypse escape route, or explore historical sites- the possibilities are endless! </a:t>
            </a:r>
            <a:endParaRPr lang="en-US" dirty="0">
              <a:ea typeface="Calibri" panose="020F0502020204030204"/>
              <a:cs typeface="Calibri" panose="020F0502020204030204"/>
            </a:endParaRPr>
          </a:p>
          <a:p>
            <a:endParaRPr lang="en" dirty="0">
              <a:ea typeface="Calibri"/>
              <a:cs typeface="Calibri"/>
            </a:endParaRPr>
          </a:p>
          <a:p>
            <a:r>
              <a:rPr lang="en-CA" b="1" dirty="0"/>
              <a:t>The Practice Journey</a:t>
            </a:r>
            <a:r>
              <a:rPr lang="en-CA" dirty="0"/>
              <a:t> serves as a preparatory adventure undertaken by the team, with guidance from their adult mentor(s). It is designed to ensure that the team is adequately prepared, well-trained, and equipped with the necessary skills and resources for a safe and successful Qualifying Journey.</a:t>
            </a:r>
          </a:p>
          <a:p>
            <a:endParaRPr lang="en" dirty="0"/>
          </a:p>
          <a:p>
            <a:r>
              <a:rPr lang="en-CA" b="1" dirty="0"/>
              <a:t>The Qualifying Journey </a:t>
            </a:r>
            <a:r>
              <a:rPr lang="en-CA" dirty="0"/>
              <a:t>provides the team with a chance to apply their acquired skills and knowledge to undertake a challenging and achievable journey. They will demonstrate their ability to collaborate effectively and safely work together to achieve their chosen goal. </a:t>
            </a:r>
          </a:p>
          <a:p>
            <a:endParaRPr lang="en" dirty="0"/>
          </a:p>
          <a:p>
            <a:r>
              <a:rPr lang="en" dirty="0"/>
              <a:t>All AJ team members work together to plan and prepare for the journey with the support of an adult mentor (this may include their Award Leader, AJ Assessor and/or AJ Supervisor). </a:t>
            </a:r>
            <a:endParaRPr lang="en" dirty="0">
              <a:ea typeface="Calibri" panose="020F0502020204030204"/>
              <a:cs typeface="Calibri" panose="020F0502020204030204"/>
            </a:endParaRPr>
          </a:p>
          <a:p>
            <a:endParaRPr lang="en" dirty="0"/>
          </a:p>
          <a:p>
            <a:r>
              <a:rPr lang="en" dirty="0"/>
              <a:t>Together, the team decides on a mode of travel, a team goal and an environment where they can safely travel. Teams train, plan and prepare to make sure they have the skills and resources they need to safely complete their journey. </a:t>
            </a:r>
            <a:endParaRPr lang="en" dirty="0">
              <a:ea typeface="Calibri" panose="020F0502020204030204"/>
              <a:cs typeface="Calibri" panose="020F0502020204030204"/>
            </a:endParaRPr>
          </a:p>
          <a:p>
            <a:endParaRPr lang="en" dirty="0"/>
          </a:p>
          <a:p>
            <a:endParaRPr lang="en-CA" dirty="0"/>
          </a:p>
        </p:txBody>
      </p:sp>
      <p:sp>
        <p:nvSpPr>
          <p:cNvPr id="4" name="Slide Number Placeholder 3"/>
          <p:cNvSpPr>
            <a:spLocks noGrp="1"/>
          </p:cNvSpPr>
          <p:nvPr>
            <p:ph type="sldNum" sz="quarter" idx="5"/>
          </p:nvPr>
        </p:nvSpPr>
        <p:spPr/>
        <p:txBody>
          <a:bodyPr/>
          <a:lstStyle/>
          <a:p>
            <a:fld id="{ECB5B5AE-4425-4844-B669-4D4391EC3926}" type="slidenum">
              <a:rPr lang="en-CA" smtClean="0"/>
              <a:t>15</a:t>
            </a:fld>
            <a:endParaRPr lang="en-CA"/>
          </a:p>
        </p:txBody>
      </p:sp>
    </p:spTree>
    <p:extLst>
      <p:ext uri="{BB962C8B-B14F-4D97-AF65-F5344CB8AC3E}">
        <p14:creationId xmlns:p14="http://schemas.microsoft.com/office/powerpoint/2010/main" val="1385592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Here, you can utilize the following documents with participants:</a:t>
            </a:r>
          </a:p>
          <a:p>
            <a:pPr marL="285750" lvl="0" indent="-285750">
              <a:lnSpc>
                <a:spcPct val="107000"/>
              </a:lnSpc>
              <a:buFont typeface="Arial" panose="020B0604020202020204" pitchFamily="34" charset="0"/>
              <a:buChar char="•"/>
              <a:tabLst>
                <a:tab pos="228600" algn="l"/>
              </a:tabLst>
            </a:pPr>
            <a:r>
              <a:rPr lang="en-CA" sz="1200" b="1" u="none" kern="100" dirty="0">
                <a:solidFill>
                  <a:schemeClr val="tx1"/>
                </a:solidFill>
                <a:effectLst/>
                <a:latin typeface="Calibri" panose="020F050202020403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Section Assessor Information Sheet</a:t>
            </a:r>
            <a:r>
              <a:rPr lang="en-CA" sz="1200" b="1" u="none" kern="100"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t>: </a:t>
            </a:r>
          </a:p>
          <a:p>
            <a:pPr marL="285750" indent="-285750">
              <a:buFont typeface="Arial" panose="020B0604020202020204" pitchFamily="34" charset="0"/>
              <a:buChar char="•"/>
            </a:pPr>
            <a:r>
              <a:rPr lang="en-CA" sz="1200" b="1" u="none" dirty="0">
                <a:solidFill>
                  <a:schemeClr val="tx1"/>
                </a:solidFill>
                <a:effectLst/>
                <a:latin typeface="Calibri" panose="020F050202020403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How to Choose and Reach out to an Assessor</a:t>
            </a:r>
            <a:r>
              <a:rPr lang="en-CA" sz="1200" b="1" u="none"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t>: </a:t>
            </a:r>
            <a:r>
              <a:rPr lang="en-CA" sz="1200" u="sng" dirty="0">
                <a:solidFill>
                  <a:srgbClr val="467886"/>
                </a:solidFill>
                <a:effectLst/>
                <a:latin typeface="Calibri" panose="020F0502020204030204" pitchFamily="34" charset="0"/>
                <a:ea typeface="Aptos" panose="020B0004020202020204" pitchFamily="34" charset="0"/>
                <a:cs typeface="Times New Roman" panose="02020603050405020304" pitchFamily="18" charset="0"/>
              </a:rPr>
              <a:t>https://www.dukeofed.org/wp-content/uploads/2024/05/Information-about-choosing-an-Award-Assessor.pdf</a:t>
            </a:r>
            <a:endParaRPr lang="en-CA" dirty="0"/>
          </a:p>
          <a:p>
            <a:endParaRPr lang="en-CA" dirty="0"/>
          </a:p>
        </p:txBody>
      </p:sp>
      <p:sp>
        <p:nvSpPr>
          <p:cNvPr id="4" name="Slide Number Placeholder 3"/>
          <p:cNvSpPr>
            <a:spLocks noGrp="1"/>
          </p:cNvSpPr>
          <p:nvPr>
            <p:ph type="sldNum" sz="quarter" idx="5"/>
          </p:nvPr>
        </p:nvSpPr>
        <p:spPr/>
        <p:txBody>
          <a:bodyPr/>
          <a:lstStyle/>
          <a:p>
            <a:fld id="{ECB5B5AE-4425-4844-B669-4D4391EC3926}" type="slidenum">
              <a:rPr lang="en-CA" smtClean="0"/>
              <a:t>16</a:t>
            </a:fld>
            <a:endParaRPr lang="en-CA"/>
          </a:p>
        </p:txBody>
      </p:sp>
    </p:spTree>
    <p:extLst>
      <p:ext uri="{BB962C8B-B14F-4D97-AF65-F5344CB8AC3E}">
        <p14:creationId xmlns:p14="http://schemas.microsoft.com/office/powerpoint/2010/main" val="628674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cs typeface="Calibri" panose="020F0502020204030204" pitchFamily="34" charset="0"/>
              </a:rPr>
              <a:t>The ORB is the online platform where you will input your activities, SMART Goals for each activity, and Assessors. You will enter weekly logs for each activity on the ORB until you finish your Award! </a:t>
            </a:r>
            <a:endPar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r>
              <a:rPr lang="en-CA" dirty="0"/>
              <a:t>If you want to go into more detail about the ORB or logging, you utilize the logging example document: </a:t>
            </a:r>
          </a:p>
          <a:p>
            <a:endParaRPr lang="en-CA" dirty="0"/>
          </a:p>
        </p:txBody>
      </p:sp>
      <p:sp>
        <p:nvSpPr>
          <p:cNvPr id="4" name="Slide Number Placeholder 3"/>
          <p:cNvSpPr>
            <a:spLocks noGrp="1"/>
          </p:cNvSpPr>
          <p:nvPr>
            <p:ph type="sldNum" sz="quarter" idx="5"/>
          </p:nvPr>
        </p:nvSpPr>
        <p:spPr/>
        <p:txBody>
          <a:bodyPr/>
          <a:lstStyle/>
          <a:p>
            <a:fld id="{ECB5B5AE-4425-4844-B669-4D4391EC3926}" type="slidenum">
              <a:rPr lang="en-CA" smtClean="0"/>
              <a:t>17</a:t>
            </a:fld>
            <a:endParaRPr lang="en-CA"/>
          </a:p>
        </p:txBody>
      </p:sp>
    </p:spTree>
    <p:extLst>
      <p:ext uri="{BB962C8B-B14F-4D97-AF65-F5344CB8AC3E}">
        <p14:creationId xmlns:p14="http://schemas.microsoft.com/office/powerpoint/2010/main" val="3748573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https://www.youtube.com/watch?v=6U70drd337g</a:t>
            </a:r>
          </a:p>
          <a:p>
            <a:endParaRPr lang="en-CA" dirty="0"/>
          </a:p>
        </p:txBody>
      </p:sp>
      <p:sp>
        <p:nvSpPr>
          <p:cNvPr id="4" name="Slide Number Placeholder 3"/>
          <p:cNvSpPr>
            <a:spLocks noGrp="1"/>
          </p:cNvSpPr>
          <p:nvPr>
            <p:ph type="sldNum" sz="quarter" idx="5"/>
          </p:nvPr>
        </p:nvSpPr>
        <p:spPr/>
        <p:txBody>
          <a:bodyPr/>
          <a:lstStyle/>
          <a:p>
            <a:fld id="{ECB5B5AE-4425-4844-B669-4D4391EC3926}" type="slidenum">
              <a:rPr lang="en-CA" smtClean="0"/>
              <a:t>18</a:t>
            </a:fld>
            <a:endParaRPr lang="en-CA"/>
          </a:p>
        </p:txBody>
      </p:sp>
    </p:spTree>
    <p:extLst>
      <p:ext uri="{BB962C8B-B14F-4D97-AF65-F5344CB8AC3E}">
        <p14:creationId xmlns:p14="http://schemas.microsoft.com/office/powerpoint/2010/main" val="3352024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https://www.youtube.com/watch?v=6biSEb_U3K8</a:t>
            </a:r>
          </a:p>
          <a:p>
            <a:endParaRPr lang="en-CA" dirty="0"/>
          </a:p>
        </p:txBody>
      </p:sp>
      <p:sp>
        <p:nvSpPr>
          <p:cNvPr id="4" name="Slide Number Placeholder 3"/>
          <p:cNvSpPr>
            <a:spLocks noGrp="1"/>
          </p:cNvSpPr>
          <p:nvPr>
            <p:ph type="sldNum" sz="quarter" idx="5"/>
          </p:nvPr>
        </p:nvSpPr>
        <p:spPr/>
        <p:txBody>
          <a:bodyPr/>
          <a:lstStyle/>
          <a:p>
            <a:fld id="{ECB5B5AE-4425-4844-B669-4D4391EC3926}" type="slidenum">
              <a:rPr lang="en-CA" smtClean="0"/>
              <a:t>19</a:t>
            </a:fld>
            <a:endParaRPr lang="en-CA"/>
          </a:p>
        </p:txBody>
      </p:sp>
    </p:spTree>
    <p:extLst>
      <p:ext uri="{BB962C8B-B14F-4D97-AF65-F5344CB8AC3E}">
        <p14:creationId xmlns:p14="http://schemas.microsoft.com/office/powerpoint/2010/main" val="2857206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Wingdings" panose="05000000000000000000" pitchFamily="2" charset="2"/>
              <a:buNone/>
            </a:pPr>
            <a:r>
              <a:rPr lang="en-US" sz="1200" b="0" kern="100" dirty="0">
                <a:effectLst/>
                <a:latin typeface="Calibri" panose="020F0502020204030204" pitchFamily="34" charset="0"/>
                <a:ea typeface="Calibri" panose="020F0502020204030204" pitchFamily="34" charset="0"/>
                <a:cs typeface="Times New Roman" panose="02020603050405020304" pitchFamily="18" charset="0"/>
              </a:rPr>
              <a:t>When participants choose activities that align with the criteria of the Award and are supported by mentors who share a commitment to these principles, remarkable outcomes emerge for participants. Young people who build and develop the skills that will support them as they navigate the transition from youth to adulthood receive:</a:t>
            </a:r>
            <a:endParaRPr lang="en-CA" sz="12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Wingdings" panose="05000000000000000000" pitchFamily="2" charset="2"/>
              <a:buNone/>
            </a:pPr>
            <a:endParaRPr lang="en-CA" sz="12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800"/>
              </a:spcAft>
              <a:buFont typeface="Wingdings" panose="05000000000000000000" pitchFamily="2" charset="2"/>
              <a:buChar char="Ø"/>
            </a:pPr>
            <a:r>
              <a:rPr lang="en-CA" sz="1200" b="1" kern="100" dirty="0">
                <a:effectLst/>
                <a:latin typeface="Calibri" panose="020F0502020204030204" pitchFamily="34" charset="0"/>
                <a:ea typeface="Calibri" panose="020F0502020204030204" pitchFamily="34" charset="0"/>
                <a:cs typeface="Times New Roman" panose="02020603050405020304" pitchFamily="18" charset="0"/>
              </a:rPr>
              <a:t>Resilience &amp; Determination: </a:t>
            </a:r>
            <a:r>
              <a:rPr lang="en-CA" sz="1200" kern="100" dirty="0">
                <a:effectLst/>
                <a:latin typeface="Calibri" panose="020F0502020204030204" pitchFamily="34" charset="0"/>
                <a:ea typeface="Calibri" panose="020F0502020204030204" pitchFamily="34" charset="0"/>
                <a:cs typeface="Times New Roman" panose="02020603050405020304" pitchFamily="18" charset="0"/>
              </a:rPr>
              <a:t>Participants develop the resilience to overcome challenges and the determination to achieve their goals.</a:t>
            </a:r>
          </a:p>
          <a:p>
            <a:pPr marL="171450" lvl="0" indent="-171450">
              <a:lnSpc>
                <a:spcPct val="107000"/>
              </a:lnSpc>
              <a:spcAft>
                <a:spcPts val="800"/>
              </a:spcAft>
              <a:buFont typeface="Wingdings" panose="05000000000000000000" pitchFamily="2" charset="2"/>
              <a:buChar char="Ø"/>
            </a:pPr>
            <a:r>
              <a:rPr lang="en-CA" sz="1200" b="1" kern="100" dirty="0">
                <a:effectLst/>
                <a:latin typeface="Calibri" panose="020F0502020204030204" pitchFamily="34" charset="0"/>
                <a:ea typeface="Calibri" panose="020F0502020204030204" pitchFamily="34" charset="0"/>
                <a:cs typeface="Times New Roman" panose="02020603050405020304" pitchFamily="18" charset="0"/>
              </a:rPr>
              <a:t>Confidence: </a:t>
            </a:r>
            <a:r>
              <a:rPr lang="en-CA" sz="1200" kern="100" dirty="0">
                <a:effectLst/>
                <a:latin typeface="Calibri" panose="020F0502020204030204" pitchFamily="34" charset="0"/>
                <a:ea typeface="Calibri" panose="020F0502020204030204" pitchFamily="34" charset="0"/>
                <a:cs typeface="Times New Roman" panose="02020603050405020304" pitchFamily="18" charset="0"/>
              </a:rPr>
              <a:t>Through meaningful experiences, participants build confidence in their abilities and decision-making.</a:t>
            </a:r>
          </a:p>
          <a:p>
            <a:pPr marL="171450" lvl="0" indent="-171450">
              <a:lnSpc>
                <a:spcPct val="107000"/>
              </a:lnSpc>
              <a:spcAft>
                <a:spcPts val="800"/>
              </a:spcAft>
              <a:buFont typeface="Wingdings" panose="05000000000000000000" pitchFamily="2" charset="2"/>
              <a:buChar char="Ø"/>
            </a:pPr>
            <a:r>
              <a:rPr lang="en-CA" sz="1200" b="1" kern="100" dirty="0">
                <a:effectLst/>
                <a:latin typeface="Calibri" panose="020F0502020204030204" pitchFamily="34" charset="0"/>
                <a:ea typeface="Calibri" panose="020F0502020204030204" pitchFamily="34" charset="0"/>
                <a:cs typeface="Times New Roman" panose="02020603050405020304" pitchFamily="18" charset="0"/>
              </a:rPr>
              <a:t>Interpersonal &amp; Socialization Skills: </a:t>
            </a:r>
            <a:r>
              <a:rPr lang="en-CA" sz="1200" kern="100" dirty="0">
                <a:effectLst/>
                <a:latin typeface="Calibri" panose="020F0502020204030204" pitchFamily="34" charset="0"/>
                <a:ea typeface="Calibri" panose="020F0502020204030204" pitchFamily="34" charset="0"/>
                <a:cs typeface="Times New Roman" panose="02020603050405020304" pitchFamily="18" charset="0"/>
              </a:rPr>
              <a:t>Engaging in diverse activities fosters the development of interpersonal and social skills, crucial for building relationships and navigating social situations.</a:t>
            </a:r>
          </a:p>
          <a:p>
            <a:pPr marL="171450" lvl="0" indent="-171450">
              <a:lnSpc>
                <a:spcPct val="107000"/>
              </a:lnSpc>
              <a:spcAft>
                <a:spcPts val="800"/>
              </a:spcAft>
              <a:buFont typeface="Wingdings" panose="05000000000000000000" pitchFamily="2" charset="2"/>
              <a:buChar char="Ø"/>
            </a:pPr>
            <a:r>
              <a:rPr lang="en-CA" sz="1200" b="1" kern="100" dirty="0">
                <a:effectLst/>
                <a:latin typeface="Calibri" panose="020F0502020204030204" pitchFamily="34" charset="0"/>
                <a:ea typeface="Calibri" panose="020F0502020204030204" pitchFamily="34" charset="0"/>
                <a:cs typeface="Times New Roman" panose="02020603050405020304" pitchFamily="18" charset="0"/>
              </a:rPr>
              <a:t>Leadership &amp; Relationship Building: </a:t>
            </a:r>
            <a:r>
              <a:rPr lang="en-CA" sz="1200" kern="100" dirty="0">
                <a:effectLst/>
                <a:latin typeface="Calibri" panose="020F0502020204030204" pitchFamily="34" charset="0"/>
                <a:ea typeface="Calibri" panose="020F0502020204030204" pitchFamily="34" charset="0"/>
                <a:cs typeface="Times New Roman" panose="02020603050405020304" pitchFamily="18" charset="0"/>
              </a:rPr>
              <a:t>Participants learn to lead by example, collaborate effectively, and build positive relationships with others.</a:t>
            </a:r>
          </a:p>
          <a:p>
            <a:pPr marL="171450" lvl="0" indent="-171450">
              <a:lnSpc>
                <a:spcPct val="107000"/>
              </a:lnSpc>
              <a:spcAft>
                <a:spcPts val="800"/>
              </a:spcAft>
              <a:buFont typeface="Wingdings" panose="05000000000000000000" pitchFamily="2" charset="2"/>
              <a:buChar char="Ø"/>
            </a:pPr>
            <a:r>
              <a:rPr lang="en-CA" sz="1200" b="1" kern="100" dirty="0">
                <a:effectLst/>
                <a:latin typeface="Calibri" panose="020F0502020204030204" pitchFamily="34" charset="0"/>
                <a:ea typeface="Calibri" panose="020F0502020204030204" pitchFamily="34" charset="0"/>
                <a:cs typeface="Times New Roman" panose="02020603050405020304" pitchFamily="18" charset="0"/>
              </a:rPr>
              <a:t>Physical Fitness &amp; Health: </a:t>
            </a:r>
            <a:r>
              <a:rPr lang="en-CA" sz="1200" kern="100" dirty="0">
                <a:effectLst/>
                <a:latin typeface="Calibri" panose="020F0502020204030204" pitchFamily="34" charset="0"/>
                <a:ea typeface="Calibri" panose="020F0502020204030204" pitchFamily="34" charset="0"/>
                <a:cs typeface="Times New Roman" panose="02020603050405020304" pitchFamily="18" charset="0"/>
              </a:rPr>
              <a:t>Improved physical fitness and a healthy lifestyle.</a:t>
            </a:r>
          </a:p>
          <a:p>
            <a:pPr marL="171450" lvl="0" indent="-171450">
              <a:lnSpc>
                <a:spcPct val="107000"/>
              </a:lnSpc>
              <a:spcAft>
                <a:spcPts val="800"/>
              </a:spcAft>
              <a:buFont typeface="Wingdings" panose="05000000000000000000" pitchFamily="2" charset="2"/>
              <a:buChar char="Ø"/>
            </a:pPr>
            <a:r>
              <a:rPr lang="en-CA" sz="1200" b="1" kern="100" dirty="0">
                <a:effectLst/>
                <a:latin typeface="Calibri" panose="020F0502020204030204" pitchFamily="34" charset="0"/>
                <a:ea typeface="Calibri" panose="020F0502020204030204" pitchFamily="34" charset="0"/>
                <a:cs typeface="Times New Roman" panose="02020603050405020304" pitchFamily="18" charset="0"/>
              </a:rPr>
              <a:t>Problem-Solving Skills: </a:t>
            </a:r>
            <a:r>
              <a:rPr lang="en-CA" sz="1200" kern="100" dirty="0">
                <a:effectLst/>
                <a:latin typeface="Calibri" panose="020F0502020204030204" pitchFamily="34" charset="0"/>
                <a:ea typeface="Calibri" panose="020F0502020204030204" pitchFamily="34" charset="0"/>
                <a:cs typeface="Times New Roman" panose="02020603050405020304" pitchFamily="18" charset="0"/>
              </a:rPr>
              <a:t>Participants develop critical thinking and problem-solving abilities through real-world challenges.</a:t>
            </a:r>
          </a:p>
          <a:p>
            <a:pPr marL="171450" lvl="0" indent="-171450">
              <a:lnSpc>
                <a:spcPct val="107000"/>
              </a:lnSpc>
              <a:spcAft>
                <a:spcPts val="800"/>
              </a:spcAft>
              <a:buFont typeface="Wingdings" panose="05000000000000000000" pitchFamily="2" charset="2"/>
              <a:buChar char="Ø"/>
            </a:pPr>
            <a:r>
              <a:rPr lang="en-CA" sz="1200" b="1" kern="100" dirty="0">
                <a:effectLst/>
                <a:latin typeface="Calibri" panose="020F0502020204030204" pitchFamily="34" charset="0"/>
                <a:ea typeface="Calibri" panose="020F0502020204030204" pitchFamily="34" charset="0"/>
                <a:cs typeface="Times New Roman" panose="02020603050405020304" pitchFamily="18" charset="0"/>
              </a:rPr>
              <a:t>Success at School: </a:t>
            </a:r>
            <a:r>
              <a:rPr lang="en-CA" sz="1200" kern="100" dirty="0">
                <a:effectLst/>
                <a:latin typeface="Calibri" panose="020F0502020204030204" pitchFamily="34" charset="0"/>
                <a:ea typeface="Calibri" panose="020F0502020204030204" pitchFamily="34" charset="0"/>
                <a:cs typeface="Times New Roman" panose="02020603050405020304" pitchFamily="18" charset="0"/>
              </a:rPr>
              <a:t>The skills and competencies gained through the Award program contribute to academic success and personal growth.</a:t>
            </a:r>
          </a:p>
          <a:p>
            <a:pPr marL="171450" lvl="0" indent="-171450">
              <a:lnSpc>
                <a:spcPct val="107000"/>
              </a:lnSpc>
              <a:spcAft>
                <a:spcPts val="800"/>
              </a:spcAft>
              <a:buFont typeface="Wingdings" panose="05000000000000000000" pitchFamily="2" charset="2"/>
              <a:buChar char="Ø"/>
            </a:pPr>
            <a:r>
              <a:rPr lang="en-CA" sz="1200" b="1" kern="100" dirty="0">
                <a:effectLst/>
                <a:latin typeface="Calibri" panose="020F0502020204030204" pitchFamily="34" charset="0"/>
                <a:ea typeface="Calibri" panose="020F0502020204030204" pitchFamily="34" charset="0"/>
                <a:cs typeface="Times New Roman" panose="02020603050405020304" pitchFamily="18" charset="0"/>
              </a:rPr>
              <a:t>Ethical Values: </a:t>
            </a:r>
            <a:r>
              <a:rPr lang="en-CA" sz="1200" kern="100" dirty="0">
                <a:effectLst/>
                <a:latin typeface="Calibri" panose="020F0502020204030204" pitchFamily="34" charset="0"/>
                <a:ea typeface="Calibri" panose="020F0502020204030204" pitchFamily="34" charset="0"/>
                <a:cs typeface="Times New Roman" panose="02020603050405020304" pitchFamily="18" charset="0"/>
              </a:rPr>
              <a:t>Participants cultivate honesty, fairness, empathy, and a sense of responsibility towards others.</a:t>
            </a:r>
          </a:p>
          <a:p>
            <a:pPr marL="171450" lvl="0" indent="-171450">
              <a:lnSpc>
                <a:spcPct val="107000"/>
              </a:lnSpc>
              <a:spcAft>
                <a:spcPts val="800"/>
              </a:spcAft>
              <a:buFont typeface="Wingdings" panose="05000000000000000000" pitchFamily="2" charset="2"/>
              <a:buChar char="Ø"/>
            </a:pPr>
            <a:r>
              <a:rPr lang="en-CA" sz="1200" b="1" kern="100" dirty="0">
                <a:effectLst/>
                <a:latin typeface="Calibri" panose="020F0502020204030204" pitchFamily="34" charset="0"/>
                <a:ea typeface="Calibri" panose="020F0502020204030204" pitchFamily="34" charset="0"/>
                <a:cs typeface="Times New Roman" panose="02020603050405020304" pitchFamily="18" charset="0"/>
              </a:rPr>
              <a:t>Volunteerism: </a:t>
            </a:r>
            <a:r>
              <a:rPr lang="en-CA" sz="1200" b="0" kern="100" dirty="0">
                <a:effectLst/>
                <a:latin typeface="Calibri" panose="020F0502020204030204" pitchFamily="34" charset="0"/>
                <a:ea typeface="Calibri" panose="020F0502020204030204" pitchFamily="34" charset="0"/>
                <a:cs typeface="Times New Roman" panose="02020603050405020304" pitchFamily="18" charset="0"/>
              </a:rPr>
              <a:t>P</a:t>
            </a:r>
            <a:r>
              <a:rPr lang="en-CA" sz="1200" kern="100" dirty="0">
                <a:effectLst/>
                <a:latin typeface="Calibri" panose="020F0502020204030204" pitchFamily="34" charset="0"/>
                <a:ea typeface="Calibri" panose="020F0502020204030204" pitchFamily="34" charset="0"/>
                <a:cs typeface="Times New Roman" panose="02020603050405020304" pitchFamily="18" charset="0"/>
              </a:rPr>
              <a:t>articipation in community service and volunteer activities, fostering a sense of social responsibility and empathy towards others.</a:t>
            </a:r>
          </a:p>
          <a:p>
            <a:endParaRPr lang="en-CA" dirty="0"/>
          </a:p>
        </p:txBody>
      </p:sp>
      <p:sp>
        <p:nvSpPr>
          <p:cNvPr id="4" name="Slide Number Placeholder 3"/>
          <p:cNvSpPr>
            <a:spLocks noGrp="1"/>
          </p:cNvSpPr>
          <p:nvPr>
            <p:ph type="sldNum" sz="quarter" idx="5"/>
          </p:nvPr>
        </p:nvSpPr>
        <p:spPr/>
        <p:txBody>
          <a:bodyPr/>
          <a:lstStyle/>
          <a:p>
            <a:fld id="{ECB5B5AE-4425-4844-B669-4D4391EC3926}" type="slidenum">
              <a:rPr lang="en-CA" smtClean="0"/>
              <a:t>4</a:t>
            </a:fld>
            <a:endParaRPr lang="en-CA"/>
          </a:p>
        </p:txBody>
      </p:sp>
    </p:spTree>
    <p:extLst>
      <p:ext uri="{BB962C8B-B14F-4D97-AF65-F5344CB8AC3E}">
        <p14:creationId xmlns:p14="http://schemas.microsoft.com/office/powerpoint/2010/main" val="641541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sections to complete for each Award level, plus a Gold Project that is completed only at the Gold Award level. Keep in mind, you are required to complete every section of the Award! You cannot pick and choose to do only the Service section or Physical Recreation – you must complete all of them to finish your Award! </a:t>
            </a:r>
          </a:p>
          <a:p>
            <a:endParaRPr lang="en-US" dirty="0"/>
          </a:p>
          <a:p>
            <a:r>
              <a:rPr lang="en-US" dirty="0"/>
              <a:t>Section Major: All participants starting at Bronze are Direct Entrants and must complete an additional 13 weeks in one Section (Voluntary Service, Skill, OR Physical Recreation).</a:t>
            </a:r>
          </a:p>
          <a:p>
            <a:endParaRPr lang="en-US" dirty="0"/>
          </a:p>
          <a:p>
            <a:r>
              <a:rPr lang="en-US" sz="1200" b="1" dirty="0">
                <a:solidFill>
                  <a:srgbClr val="FF0000"/>
                </a:solidFill>
                <a:latin typeface="Calibri" panose="020F0502020204030204" pitchFamily="34" charset="0"/>
                <a:ea typeface="Calibri" panose="020F0502020204030204" pitchFamily="34" charset="0"/>
                <a:cs typeface="Calibri" panose="020F0502020204030204" pitchFamily="34" charset="0"/>
              </a:rPr>
              <a:t>Be a Community Superstar! (Voluntary Service) </a:t>
            </a:r>
            <a:r>
              <a:rPr lang="en-US" sz="1200" dirty="0">
                <a:latin typeface="Calibri" panose="020F0502020204030204" pitchFamily="34" charset="0"/>
                <a:ea typeface="Calibri" panose="020F0502020204030204" pitchFamily="34" charset="0"/>
                <a:cs typeface="Calibri" panose="020F0502020204030204" pitchFamily="34" charset="0"/>
              </a:rPr>
              <a:t>– Get ready to make a difference in your community! Learn how to lend a helping hand, spread kindness, or give back to others. It's all about making a positive impact and being a hero in your own way!</a:t>
            </a:r>
          </a:p>
          <a:p>
            <a:endParaRPr lang="en-US" sz="1200" dirty="0">
              <a:latin typeface="Calibri" panose="020F0502020204030204" pitchFamily="34" charset="0"/>
              <a:ea typeface="Calibri" panose="020F0502020204030204" pitchFamily="34" charset="0"/>
              <a:cs typeface="Calibri" panose="020F0502020204030204" pitchFamily="34" charset="0"/>
            </a:endParaRPr>
          </a:p>
          <a:p>
            <a:r>
              <a:rPr lang="en-US" sz="1200" b="1" dirty="0">
                <a:solidFill>
                  <a:srgbClr val="FFFF00"/>
                </a:solidFill>
                <a:latin typeface="Calibri" panose="020F0502020204030204" pitchFamily="34" charset="0"/>
                <a:ea typeface="Calibri" panose="020F0502020204030204" pitchFamily="34" charset="0"/>
                <a:cs typeface="Calibri" panose="020F0502020204030204" pitchFamily="34" charset="0"/>
              </a:rPr>
              <a:t>Turn Fitness into Fun! (Physical Recreation) </a:t>
            </a:r>
            <a:r>
              <a:rPr lang="en-US" sz="1200" dirty="0">
                <a:latin typeface="Calibri" panose="020F0502020204030204" pitchFamily="34" charset="0"/>
                <a:ea typeface="Calibri" panose="020F0502020204030204" pitchFamily="34" charset="0"/>
                <a:cs typeface="Calibri" panose="020F0502020204030204" pitchFamily="34" charset="0"/>
              </a:rPr>
              <a:t>- Whether you're hitting the gym, going for a run, or playing your favorite sport, it's all about staying active and healthy while adding your own touch of fun. </a:t>
            </a:r>
          </a:p>
          <a:p>
            <a:endParaRPr lang="en-US" sz="1200" dirty="0">
              <a:latin typeface="Calibri" panose="020F0502020204030204" pitchFamily="34" charset="0"/>
              <a:ea typeface="Calibri" panose="020F0502020204030204" pitchFamily="34" charset="0"/>
              <a:cs typeface="Calibri" panose="020F0502020204030204" pitchFamily="34" charset="0"/>
            </a:endParaRPr>
          </a:p>
          <a:p>
            <a:r>
              <a:rPr lang="en-US" sz="1200" b="1" dirty="0">
                <a:solidFill>
                  <a:srgbClr val="00B0F0"/>
                </a:solidFill>
                <a:latin typeface="Calibri" panose="020F0502020204030204" pitchFamily="34" charset="0"/>
                <a:ea typeface="Calibri" panose="020F0502020204030204" pitchFamily="34" charset="0"/>
                <a:cs typeface="Calibri" panose="020F0502020204030204" pitchFamily="34" charset="0"/>
              </a:rPr>
              <a:t>Transform Your Passion into Power! (Skill) </a:t>
            </a:r>
            <a:r>
              <a:rPr lang="en-US" sz="1200" dirty="0">
                <a:latin typeface="Calibri" panose="020F0502020204030204" pitchFamily="34" charset="0"/>
                <a:ea typeface="Calibri" panose="020F0502020204030204" pitchFamily="34" charset="0"/>
                <a:cs typeface="Calibri" panose="020F0502020204030204" pitchFamily="34" charset="0"/>
              </a:rPr>
              <a:t>– Tap into your passions and interests to discover awesome new abilities. It's all about trying new things, growing, and becoming the coolest version of yourself while doing the things that you love!</a:t>
            </a:r>
          </a:p>
          <a:p>
            <a:endParaRPr lang="en-US" sz="1200" dirty="0">
              <a:latin typeface="Calibri" panose="020F0502020204030204" pitchFamily="34" charset="0"/>
              <a:ea typeface="Calibri" panose="020F0502020204030204" pitchFamily="34" charset="0"/>
              <a:cs typeface="Calibri" panose="020F0502020204030204" pitchFamily="34" charset="0"/>
            </a:endParaRPr>
          </a:p>
          <a:p>
            <a:r>
              <a:rPr lang="en-US" sz="1200" b="1" dirty="0">
                <a:solidFill>
                  <a:schemeClr val="accent6">
                    <a:lumMod val="60000"/>
                    <a:lumOff val="40000"/>
                  </a:schemeClr>
                </a:solidFill>
                <a:latin typeface="Calibri" panose="020F0502020204030204" pitchFamily="34" charset="0"/>
                <a:ea typeface="Calibri" panose="020F0502020204030204" pitchFamily="34" charset="0"/>
                <a:cs typeface="Calibri" panose="020F0502020204030204" pitchFamily="34" charset="0"/>
              </a:rPr>
              <a:t>Plan an Epic Quest with Your Squad! (Adventurous Journey) </a:t>
            </a:r>
            <a:r>
              <a:rPr lang="en-US" sz="1200" dirty="0">
                <a:latin typeface="Calibri" panose="020F0502020204030204" pitchFamily="34" charset="0"/>
                <a:ea typeface="Calibri" panose="020F0502020204030204" pitchFamily="34" charset="0"/>
                <a:cs typeface="Calibri" panose="020F0502020204030204" pitchFamily="34" charset="0"/>
              </a:rPr>
              <a:t>- Get ready for an epic adventure with a team! It's time to explore, take on challenges, and have the time of your life while discovering what you're truly made of!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cs typeface="Calibri" panose="020F0502020204030204" pitchFamily="34" charset="0"/>
              </a:rPr>
              <a:t>*Spend approximately an hour per week on each section. For Direct Entrants – you must select one of Service, Physical Recreation or Skills to be your Major section</a:t>
            </a:r>
            <a:r>
              <a:rPr lang="en-US" sz="1200" b="1" dirty="0">
                <a:cs typeface="Calibri"/>
              </a:rPr>
              <a:t>.</a:t>
            </a:r>
            <a:endParaRPr lang="en-US" sz="1200" b="1" dirty="0"/>
          </a:p>
          <a:p>
            <a:endParaRPr lang="en-US" dirty="0"/>
          </a:p>
          <a:p>
            <a:endParaRPr lang="en-CA" dirty="0"/>
          </a:p>
        </p:txBody>
      </p:sp>
      <p:sp>
        <p:nvSpPr>
          <p:cNvPr id="4" name="Slide Number Placeholder 3"/>
          <p:cNvSpPr>
            <a:spLocks noGrp="1"/>
          </p:cNvSpPr>
          <p:nvPr>
            <p:ph type="sldNum" sz="quarter" idx="5"/>
          </p:nvPr>
        </p:nvSpPr>
        <p:spPr/>
        <p:txBody>
          <a:bodyPr/>
          <a:lstStyle/>
          <a:p>
            <a:fld id="{ECB5B5AE-4425-4844-B669-4D4391EC3926}" type="slidenum">
              <a:rPr lang="en-CA" smtClean="0"/>
              <a:t>5</a:t>
            </a:fld>
            <a:endParaRPr lang="en-CA"/>
          </a:p>
        </p:txBody>
      </p:sp>
    </p:spTree>
    <p:extLst>
      <p:ext uri="{BB962C8B-B14F-4D97-AF65-F5344CB8AC3E}">
        <p14:creationId xmlns:p14="http://schemas.microsoft.com/office/powerpoint/2010/main" val="1039352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67"/>
              </a:spcBef>
            </a:pPr>
            <a:r>
              <a:rPr lang="en-US" b="1" dirty="0"/>
              <a:t>*Here is where you should utilize the SMART Goal worksheet with participants, so they know how to make SMART goals for their activities*:</a:t>
            </a:r>
          </a:p>
          <a:p>
            <a:pPr>
              <a:spcBef>
                <a:spcPts val="367"/>
              </a:spcBef>
            </a:pPr>
            <a:endParaRPr lang="en-US" b="0" dirty="0"/>
          </a:p>
          <a:p>
            <a:pPr rtl="0"/>
            <a:r>
              <a:rPr lang="en-US" dirty="0">
                <a:effectLst/>
              </a:rPr>
              <a:t>SMART goals are like maps for your dreams. They help you figure out exactly where you want to go and how to get there. SMART stands for Specific, Measurable, Achievable, Realistic, and Time-bound.</a:t>
            </a:r>
          </a:p>
          <a:p>
            <a:pPr rtl="0"/>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So, when you make a goal for each of your activities, make sure it’s super clear (Specific), you can track your progress (Measurable), it's something you can actually do (Achievable), it’s sensible (Realistic), and you give yourself a deadline (Time-bound). That way, you'll know exactly what steps to take to make your dreams come true!</a:t>
            </a:r>
          </a:p>
          <a:p>
            <a:pPr rtl="0"/>
            <a:endParaRPr lang="en-US" dirty="0">
              <a:effectLst/>
            </a:endParaRPr>
          </a:p>
          <a:p>
            <a:pPr rtl="0"/>
            <a:r>
              <a:rPr lang="en-US" dirty="0">
                <a:effectLst/>
              </a:rPr>
              <a:t> </a:t>
            </a:r>
            <a:endParaRPr lang="en-CA" dirty="0"/>
          </a:p>
        </p:txBody>
      </p:sp>
      <p:sp>
        <p:nvSpPr>
          <p:cNvPr id="4" name="Slide Number Placeholder 3"/>
          <p:cNvSpPr>
            <a:spLocks noGrp="1"/>
          </p:cNvSpPr>
          <p:nvPr>
            <p:ph type="sldNum" sz="quarter" idx="5"/>
          </p:nvPr>
        </p:nvSpPr>
        <p:spPr/>
        <p:txBody>
          <a:bodyPr/>
          <a:lstStyle/>
          <a:p>
            <a:fld id="{ECB5B5AE-4425-4844-B669-4D4391EC3926}" type="slidenum">
              <a:rPr lang="en-CA" smtClean="0"/>
              <a:t>6</a:t>
            </a:fld>
            <a:endParaRPr lang="en-CA"/>
          </a:p>
        </p:txBody>
      </p:sp>
    </p:spTree>
    <p:extLst>
      <p:ext uri="{BB962C8B-B14F-4D97-AF65-F5344CB8AC3E}">
        <p14:creationId xmlns:p14="http://schemas.microsoft.com/office/powerpoint/2010/main" val="3796554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Symbol" panose="05050102010706020507" pitchFamily="18" charset="2"/>
              <a:buNone/>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*Feel free to utilize the ‘Does Your Activity Count’ Resource with participants here, which includes the 7 elements. They can refer to this sheet whenever they are unsure*:</a:t>
            </a:r>
            <a:br>
              <a:rPr lang="en-CA" sz="1800" b="1" kern="100" dirty="0">
                <a:effectLst/>
                <a:latin typeface="Calibri" panose="020F0502020204030204" pitchFamily="34" charset="0"/>
                <a:ea typeface="Calibri" panose="020F0502020204030204" pitchFamily="34" charset="0"/>
                <a:cs typeface="Times New Roman" panose="02020603050405020304" pitchFamily="18" charset="0"/>
              </a:rPr>
            </a:b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b="1" kern="100" dirty="0">
                <a:effectLst/>
                <a:latin typeface="Calibri" panose="020F0502020204030204" pitchFamily="34" charset="0"/>
                <a:ea typeface="Aptos" panose="020B0004020202020204" pitchFamily="34" charset="0"/>
                <a:cs typeface="Times New Roman" panose="02020603050405020304" pitchFamily="18" charset="0"/>
              </a:rPr>
              <a:t>Your activities count if you use the 7 Elements of The Award Canada Way:</a:t>
            </a:r>
            <a:endParaRPr lang="en-CA"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SzPts val="1000"/>
              <a:buFont typeface="Symbol" panose="05050102010706020507" pitchFamily="18" charset="2"/>
              <a:buNone/>
              <a:tabLst>
                <a:tab pos="457200" algn="l"/>
              </a:tabLst>
            </a:pPr>
            <a:r>
              <a:rPr lang="en-CA" sz="1200" kern="100" dirty="0">
                <a:effectLst/>
                <a:latin typeface="Segoe UI Symbol" panose="020B0502040204020203" pitchFamily="34" charset="0"/>
                <a:ea typeface="Aptos" panose="020B0004020202020204" pitchFamily="34" charset="0"/>
                <a:cs typeface="Segoe UI Symbol" panose="020B0502040204020203" pitchFamily="34" charset="0"/>
              </a:rPr>
              <a:t>☑</a:t>
            </a:r>
            <a:r>
              <a:rPr lang="en-CA" sz="1200" kern="100" dirty="0">
                <a:effectLst/>
                <a:latin typeface="Calibri" panose="020F0502020204030204" pitchFamily="34" charset="0"/>
                <a:ea typeface="Aptos" panose="020B0004020202020204" pitchFamily="34" charset="0"/>
                <a:cs typeface="Times New Roman" panose="02020603050405020304" pitchFamily="18" charset="0"/>
              </a:rPr>
              <a:t> Is your activity following the Award framework? For example, for Bronze: (</a:t>
            </a:r>
            <a:r>
              <a:rPr lang="en-CA" sz="1200" kern="100" dirty="0" err="1">
                <a:effectLst/>
                <a:latin typeface="Calibri" panose="020F0502020204030204" pitchFamily="34" charset="0"/>
                <a:ea typeface="Aptos" panose="020B0004020202020204" pitchFamily="34" charset="0"/>
                <a:cs typeface="Times New Roman" panose="02020603050405020304" pitchFamily="18" charset="0"/>
              </a:rPr>
              <a:t>i</a:t>
            </a:r>
            <a:r>
              <a:rPr lang="en-CA" sz="1200" kern="100" dirty="0">
                <a:effectLst/>
                <a:latin typeface="Calibri" panose="020F0502020204030204" pitchFamily="34" charset="0"/>
                <a:ea typeface="Aptos" panose="020B0004020202020204" pitchFamily="34" charset="0"/>
                <a:cs typeface="Times New Roman" panose="02020603050405020304" pitchFamily="18" charset="0"/>
              </a:rPr>
              <a:t>) Are you over 13.5 years old? (ii) Have you chosen activities for 13 weeks and selected one to continue for 26 weeks?</a:t>
            </a:r>
            <a:endParaRPr lang="en-CA"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SzPts val="1000"/>
              <a:buFont typeface="Symbol" panose="05050102010706020507" pitchFamily="18" charset="2"/>
              <a:buNone/>
              <a:tabLst>
                <a:tab pos="457200" algn="l"/>
              </a:tabLst>
            </a:pPr>
            <a:r>
              <a:rPr lang="en-CA" sz="1200" kern="100" dirty="0">
                <a:effectLst/>
                <a:latin typeface="Segoe UI Symbol" panose="020B0502040204020203" pitchFamily="34" charset="0"/>
                <a:ea typeface="Aptos" panose="020B0004020202020204" pitchFamily="34" charset="0"/>
                <a:cs typeface="Segoe UI Symbol" panose="020B0502040204020203" pitchFamily="34" charset="0"/>
              </a:rPr>
              <a:t>☑</a:t>
            </a:r>
            <a:r>
              <a:rPr lang="en-CA" sz="1200" kern="100" dirty="0">
                <a:effectLst/>
                <a:latin typeface="Calibri" panose="020F0502020204030204" pitchFamily="34" charset="0"/>
                <a:ea typeface="Aptos" panose="020B0004020202020204" pitchFamily="34" charset="0"/>
                <a:cs typeface="Times New Roman" panose="02020603050405020304" pitchFamily="18" charset="0"/>
              </a:rPr>
              <a:t> Did you set a SMART goal? Use Chat GPT or our SMART Goal worksheet if you need help.</a:t>
            </a:r>
            <a:endParaRPr lang="en-CA"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SzPts val="1000"/>
              <a:buFont typeface="Symbol" panose="05050102010706020507" pitchFamily="18" charset="2"/>
              <a:buNone/>
              <a:tabLst>
                <a:tab pos="457200" algn="l"/>
              </a:tabLst>
            </a:pPr>
            <a:r>
              <a:rPr lang="en-CA" sz="1200" kern="100" dirty="0">
                <a:effectLst/>
                <a:latin typeface="Segoe UI Symbol" panose="020B0502040204020203" pitchFamily="34" charset="0"/>
                <a:ea typeface="Aptos" panose="020B0004020202020204" pitchFamily="34" charset="0"/>
                <a:cs typeface="Segoe UI Symbol" panose="020B0502040204020203" pitchFamily="34" charset="0"/>
              </a:rPr>
              <a:t>☑</a:t>
            </a:r>
            <a:r>
              <a:rPr lang="en-CA" sz="1200" kern="100" dirty="0">
                <a:effectLst/>
                <a:latin typeface="Calibri" panose="020F0502020204030204" pitchFamily="34" charset="0"/>
                <a:ea typeface="Aptos" panose="020B0004020202020204" pitchFamily="34" charset="0"/>
                <a:cs typeface="Times New Roman" panose="02020603050405020304" pitchFamily="18" charset="0"/>
              </a:rPr>
              <a:t> Did you choose an activity that matches your interests and passions?</a:t>
            </a:r>
            <a:endParaRPr lang="en-CA"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SzPts val="1000"/>
              <a:buFont typeface="Symbol" panose="05050102010706020507" pitchFamily="18" charset="2"/>
              <a:buNone/>
              <a:tabLst>
                <a:tab pos="457200" algn="l"/>
              </a:tabLst>
            </a:pPr>
            <a:r>
              <a:rPr lang="en-CA" sz="1200" kern="100" dirty="0">
                <a:effectLst/>
                <a:latin typeface="Segoe UI Symbol" panose="020B0502040204020203" pitchFamily="34" charset="0"/>
                <a:ea typeface="Aptos" panose="020B0004020202020204" pitchFamily="34" charset="0"/>
                <a:cs typeface="Segoe UI Symbol" panose="020B0502040204020203" pitchFamily="34" charset="0"/>
              </a:rPr>
              <a:t>☑</a:t>
            </a:r>
            <a:r>
              <a:rPr lang="en-CA" sz="1200" kern="100" dirty="0">
                <a:effectLst/>
                <a:latin typeface="Calibri" panose="020F0502020204030204" pitchFamily="34" charset="0"/>
                <a:ea typeface="Aptos" panose="020B0004020202020204" pitchFamily="34" charset="0"/>
                <a:cs typeface="Times New Roman" panose="02020603050405020304" pitchFamily="18" charset="0"/>
              </a:rPr>
              <a:t> Did you choose an activity that has a meaning and purpose for you?</a:t>
            </a:r>
            <a:endParaRPr lang="en-CA"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SzPts val="1000"/>
              <a:buFont typeface="Symbol" panose="05050102010706020507" pitchFamily="18" charset="2"/>
              <a:buNone/>
              <a:tabLst>
                <a:tab pos="457200" algn="l"/>
              </a:tabLst>
            </a:pPr>
            <a:r>
              <a:rPr lang="en-CA" sz="1200" kern="100" dirty="0">
                <a:effectLst/>
                <a:latin typeface="Segoe UI Symbol" panose="020B0502040204020203" pitchFamily="34" charset="0"/>
                <a:ea typeface="Aptos" panose="020B0004020202020204" pitchFamily="34" charset="0"/>
                <a:cs typeface="Segoe UI Symbol" panose="020B0502040204020203" pitchFamily="34" charset="0"/>
              </a:rPr>
              <a:t>☑</a:t>
            </a:r>
            <a:r>
              <a:rPr lang="en-CA" sz="1200" kern="100" dirty="0">
                <a:effectLst/>
                <a:latin typeface="Calibri" panose="020F0502020204030204" pitchFamily="34" charset="0"/>
                <a:ea typeface="Aptos" panose="020B0004020202020204" pitchFamily="34" charset="0"/>
                <a:cs typeface="Times New Roman" panose="02020603050405020304" pitchFamily="18" charset="0"/>
              </a:rPr>
              <a:t> Did you find an Assessor who will support you in developing your SMART goal, provide support, and submit a short assessment at the end of your activity on your progress?</a:t>
            </a:r>
            <a:endParaRPr lang="en-CA"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SzPts val="1000"/>
              <a:buFont typeface="Symbol" panose="05050102010706020507" pitchFamily="18" charset="2"/>
              <a:buNone/>
              <a:tabLst>
                <a:tab pos="457200" algn="l"/>
              </a:tabLst>
            </a:pPr>
            <a:r>
              <a:rPr lang="en-CA" sz="1200" kern="100" dirty="0">
                <a:effectLst/>
                <a:latin typeface="Segoe UI Symbol" panose="020B0502040204020203" pitchFamily="34" charset="0"/>
                <a:ea typeface="Aptos" panose="020B0004020202020204" pitchFamily="34" charset="0"/>
                <a:cs typeface="Segoe UI Symbol" panose="020B0502040204020203" pitchFamily="34" charset="0"/>
              </a:rPr>
              <a:t>☑</a:t>
            </a:r>
            <a:r>
              <a:rPr lang="en-CA" sz="1200" kern="100" dirty="0">
                <a:effectLst/>
                <a:latin typeface="Calibri" panose="020F0502020204030204" pitchFamily="34" charset="0"/>
                <a:ea typeface="Aptos" panose="020B0004020202020204" pitchFamily="34" charset="0"/>
                <a:cs typeface="Times New Roman" panose="02020603050405020304" pitchFamily="18" charset="0"/>
              </a:rPr>
              <a:t> Will your activity challenge you and help you learn new things?</a:t>
            </a:r>
            <a:endParaRPr lang="en-CA"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SzPts val="1000"/>
              <a:buFont typeface="Symbol" panose="05050102010706020507" pitchFamily="18" charset="2"/>
              <a:buNone/>
              <a:tabLst>
                <a:tab pos="457200" algn="l"/>
              </a:tabLst>
            </a:pPr>
            <a:r>
              <a:rPr lang="en-CA" sz="1200" kern="100" dirty="0">
                <a:effectLst/>
                <a:latin typeface="Segoe UI Symbol" panose="020B0502040204020203" pitchFamily="34" charset="0"/>
                <a:ea typeface="Aptos" panose="020B0004020202020204" pitchFamily="34" charset="0"/>
                <a:cs typeface="Segoe UI Symbol" panose="020B0502040204020203" pitchFamily="34" charset="0"/>
              </a:rPr>
              <a:t>☑</a:t>
            </a:r>
            <a:r>
              <a:rPr lang="en-CA" sz="1200" kern="100" dirty="0">
                <a:effectLst/>
                <a:latin typeface="Calibri" panose="020F0502020204030204" pitchFamily="34" charset="0"/>
                <a:ea typeface="Aptos" panose="020B0004020202020204" pitchFamily="34" charset="0"/>
                <a:cs typeface="Times New Roman" panose="02020603050405020304" pitchFamily="18" charset="0"/>
              </a:rPr>
              <a:t> Will you take time to reflect on your progress? </a:t>
            </a:r>
          </a:p>
          <a:p>
            <a:pPr marL="342900" lvl="0" indent="-342900">
              <a:lnSpc>
                <a:spcPct val="107000"/>
              </a:lnSpc>
              <a:spcAft>
                <a:spcPts val="800"/>
              </a:spcAft>
              <a:buSzPts val="1000"/>
              <a:buFont typeface="Symbol" panose="05050102010706020507" pitchFamily="18" charset="2"/>
              <a:buChar char=""/>
              <a:tabLst>
                <a:tab pos="457200" algn="l"/>
              </a:tabLst>
            </a:pPr>
            <a:endParaRPr lang="en-CA"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CA" sz="1200" i="1" kern="100" dirty="0">
                <a:effectLst/>
                <a:latin typeface="Calibri" panose="020F0502020204030204" pitchFamily="34" charset="0"/>
                <a:ea typeface="Aptos" panose="020B0004020202020204" pitchFamily="34" charset="0"/>
                <a:cs typeface="Times New Roman" panose="02020603050405020304" pitchFamily="18" charset="0"/>
              </a:rPr>
              <a:t>Top Tip: Try Chat GPT or CoPilot for prompts for activity ideas using a starting idea or to help you get started on making SMART goals. When using Chat GPT, use it only as a starting point. You will have to adjust the response ChatGPT gives you, as it is not always accurate.</a:t>
            </a:r>
            <a:endParaRPr lang="en-CA"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ECB5B5AE-4425-4844-B669-4D4391EC3926}" type="slidenum">
              <a:rPr lang="en-CA" smtClean="0"/>
              <a:t>7</a:t>
            </a:fld>
            <a:endParaRPr lang="en-CA"/>
          </a:p>
        </p:txBody>
      </p:sp>
    </p:spTree>
    <p:extLst>
      <p:ext uri="{BB962C8B-B14F-4D97-AF65-F5344CB8AC3E}">
        <p14:creationId xmlns:p14="http://schemas.microsoft.com/office/powerpoint/2010/main" val="3118023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Link to Activity Zone: </a:t>
            </a:r>
            <a:r>
              <a:rPr lang="en-US" dirty="0"/>
              <a:t>https://www.dukeofed.org/award-activity-zone/</a:t>
            </a:r>
          </a:p>
          <a:p>
            <a:endParaRPr lang="en-US" dirty="0"/>
          </a:p>
          <a:p>
            <a:r>
              <a:rPr lang="en-US" dirty="0"/>
              <a:t>Now, let's take a look at the Activity Zone on the Award website. This is a great resource to start exploring potential activities for your Award. As you browse, start thinking about what activities you might want to pursue, especially for your Major section. It's important to have your Major section set up on the Online Record Book (ORB) within the first 3-4 weeks, including your SMART goal and Assessor details.</a:t>
            </a:r>
          </a:p>
          <a:p>
            <a:endParaRPr lang="en-US" dirty="0"/>
          </a:p>
          <a:p>
            <a:r>
              <a:rPr lang="en-US" dirty="0"/>
              <a:t>Research indicates that participants who log four or more entries in one section early on have over an 80% chance of completing the program. This demonstrates that focusing on one section initially can significantly boost your chances of successfully completing your entire Award. So, I encourage you to start early and stay consistent in recording your activities.</a:t>
            </a:r>
          </a:p>
          <a:p>
            <a:endParaRPr lang="en-CA" dirty="0"/>
          </a:p>
        </p:txBody>
      </p:sp>
      <p:sp>
        <p:nvSpPr>
          <p:cNvPr id="4" name="Slide Number Placeholder 3"/>
          <p:cNvSpPr>
            <a:spLocks noGrp="1"/>
          </p:cNvSpPr>
          <p:nvPr>
            <p:ph type="sldNum" sz="quarter" idx="5"/>
          </p:nvPr>
        </p:nvSpPr>
        <p:spPr/>
        <p:txBody>
          <a:bodyPr/>
          <a:lstStyle/>
          <a:p>
            <a:fld id="{ECB5B5AE-4425-4844-B669-4D4391EC3926}" type="slidenum">
              <a:rPr lang="en-CA" smtClean="0"/>
              <a:t>8</a:t>
            </a:fld>
            <a:endParaRPr lang="en-CA"/>
          </a:p>
        </p:txBody>
      </p:sp>
    </p:spTree>
    <p:extLst>
      <p:ext uri="{BB962C8B-B14F-4D97-AF65-F5344CB8AC3E}">
        <p14:creationId xmlns:p14="http://schemas.microsoft.com/office/powerpoint/2010/main" val="283195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emphasize the variety of options available in the Activity Zone. If you explore this webpage, you'll see that there are many different activities you can choose from. Whether you’re into sports, learning new skills, helping others, or going on exciting adventures, there’s something in here for everyone!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aligning your activities with your passions and interests, you can make your participation in the Award even more meaningful, fun and enjoyable. Remember, the key is to select activities that you are genuinely interested in, so they can count towards your Award and keep you motivated throughout the process.</a:t>
            </a:r>
            <a:endParaRPr lang="en-CA" dirty="0"/>
          </a:p>
          <a:p>
            <a:endParaRPr lang="en-CA" dirty="0"/>
          </a:p>
        </p:txBody>
      </p:sp>
      <p:sp>
        <p:nvSpPr>
          <p:cNvPr id="4" name="Slide Number Placeholder 3"/>
          <p:cNvSpPr>
            <a:spLocks noGrp="1"/>
          </p:cNvSpPr>
          <p:nvPr>
            <p:ph type="sldNum" sz="quarter" idx="5"/>
          </p:nvPr>
        </p:nvSpPr>
        <p:spPr/>
        <p:txBody>
          <a:bodyPr/>
          <a:lstStyle/>
          <a:p>
            <a:fld id="{ECB5B5AE-4425-4844-B669-4D4391EC3926}" type="slidenum">
              <a:rPr lang="en-CA" smtClean="0"/>
              <a:t>9</a:t>
            </a:fld>
            <a:endParaRPr lang="en-CA"/>
          </a:p>
        </p:txBody>
      </p:sp>
    </p:spTree>
    <p:extLst>
      <p:ext uri="{BB962C8B-B14F-4D97-AF65-F5344CB8AC3E}">
        <p14:creationId xmlns:p14="http://schemas.microsoft.com/office/powerpoint/2010/main" val="3353710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taking a thematic approach by choosing one interest or hobby you enjoy and incorporating it into all your sections. This method allows you to dive deeper into your passion while developing a diverse range of skills and experiences. </a:t>
            </a:r>
          </a:p>
          <a:p>
            <a:endParaRPr lang="en-US" dirty="0"/>
          </a:p>
          <a:p>
            <a:r>
              <a:rPr lang="en-US" dirty="0"/>
              <a:t>However, to maximize your learning and gain stories that will benefit you in post-secondary applications, it's also important to seek variety within that theme. Your assessor can provide guidance on this. Think about collaborating with a friend or using this opportunity to make new friends who share your interests.</a:t>
            </a:r>
          </a:p>
          <a:p>
            <a:pPr>
              <a:buFont typeface="Arial" panose="020B0604020202020204" pitchFamily="34" charset="0"/>
              <a:buChar char="•"/>
            </a:pPr>
            <a:endParaRPr lang="en-US" dirty="0"/>
          </a:p>
          <a:p>
            <a:r>
              <a:rPr lang="en-US" dirty="0"/>
              <a:t>By choosing a thematic approach, you can make your activities more enjoyable and meaningful while also building a well-rounded set of experiences.</a:t>
            </a:r>
          </a:p>
          <a:p>
            <a:endParaRPr lang="en-CA" dirty="0"/>
          </a:p>
        </p:txBody>
      </p:sp>
      <p:sp>
        <p:nvSpPr>
          <p:cNvPr id="4" name="Slide Number Placeholder 3"/>
          <p:cNvSpPr>
            <a:spLocks noGrp="1"/>
          </p:cNvSpPr>
          <p:nvPr>
            <p:ph type="sldNum" sz="quarter" idx="5"/>
          </p:nvPr>
        </p:nvSpPr>
        <p:spPr/>
        <p:txBody>
          <a:bodyPr/>
          <a:lstStyle/>
          <a:p>
            <a:fld id="{ECB5B5AE-4425-4844-B669-4D4391EC3926}" type="slidenum">
              <a:rPr lang="en-CA" smtClean="0"/>
              <a:t>10</a:t>
            </a:fld>
            <a:endParaRPr lang="en-CA"/>
          </a:p>
        </p:txBody>
      </p:sp>
    </p:spTree>
    <p:extLst>
      <p:ext uri="{BB962C8B-B14F-4D97-AF65-F5344CB8AC3E}">
        <p14:creationId xmlns:p14="http://schemas.microsoft.com/office/powerpoint/2010/main" val="3064114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For example, if you enjoy fashion, you could: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Skill: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 tie-dye techniques, sewing, or fashion styling.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Physical Recreation: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Runway training sessions or fashion dance routines.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Voluntary Service: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Clothing donation or volunteer at a thrift store.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If you are passionate about hockey, you could: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Skill: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Analyze old hockey games to understand gameplay mechanics.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Physical Recreation: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School hockey team or street hockey.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Voluntary Service: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Volunteer to help with hockey games or coach younger players.</a:t>
            </a:r>
          </a:p>
          <a:p>
            <a:endParaRPr lang="en-CA" dirty="0"/>
          </a:p>
        </p:txBody>
      </p:sp>
      <p:sp>
        <p:nvSpPr>
          <p:cNvPr id="4" name="Slide Number Placeholder 3"/>
          <p:cNvSpPr>
            <a:spLocks noGrp="1"/>
          </p:cNvSpPr>
          <p:nvPr>
            <p:ph type="sldNum" sz="quarter" idx="5"/>
          </p:nvPr>
        </p:nvSpPr>
        <p:spPr/>
        <p:txBody>
          <a:bodyPr/>
          <a:lstStyle/>
          <a:p>
            <a:fld id="{ECB5B5AE-4425-4844-B669-4D4391EC3926}" type="slidenum">
              <a:rPr lang="en-CA" smtClean="0"/>
              <a:t>11</a:t>
            </a:fld>
            <a:endParaRPr lang="en-CA"/>
          </a:p>
        </p:txBody>
      </p:sp>
    </p:spTree>
    <p:extLst>
      <p:ext uri="{BB962C8B-B14F-4D97-AF65-F5344CB8AC3E}">
        <p14:creationId xmlns:p14="http://schemas.microsoft.com/office/powerpoint/2010/main" val="115557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20005-CCCC-F92C-850E-5697420AF1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DCBAACF-07A7-E34D-2AE7-C35BA344B2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0C8A2FF0-E606-E5DF-0462-8B7DD213FA6E}"/>
              </a:ext>
            </a:extLst>
          </p:cNvPr>
          <p:cNvSpPr>
            <a:spLocks noGrp="1"/>
          </p:cNvSpPr>
          <p:nvPr>
            <p:ph type="dt" sz="half" idx="10"/>
          </p:nvPr>
        </p:nvSpPr>
        <p:spPr/>
        <p:txBody>
          <a:bodyPr/>
          <a:lstStyle/>
          <a:p>
            <a:fld id="{9D8B6D04-5796-4205-99F9-26036DEE2B24}" type="datetimeFigureOut">
              <a:rPr lang="en-CA" smtClean="0"/>
              <a:t>2024-08-26</a:t>
            </a:fld>
            <a:endParaRPr lang="en-CA"/>
          </a:p>
        </p:txBody>
      </p:sp>
      <p:sp>
        <p:nvSpPr>
          <p:cNvPr id="5" name="Footer Placeholder 4">
            <a:extLst>
              <a:ext uri="{FF2B5EF4-FFF2-40B4-BE49-F238E27FC236}">
                <a16:creationId xmlns:a16="http://schemas.microsoft.com/office/drawing/2014/main" id="{DBE0142C-BE00-AE79-E6B6-F22FF090464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66E2B84-B02F-2977-B298-61D91D12E951}"/>
              </a:ext>
            </a:extLst>
          </p:cNvPr>
          <p:cNvSpPr>
            <a:spLocks noGrp="1"/>
          </p:cNvSpPr>
          <p:nvPr>
            <p:ph type="sldNum" sz="quarter" idx="12"/>
          </p:nvPr>
        </p:nvSpPr>
        <p:spPr/>
        <p:txBody>
          <a:bodyPr/>
          <a:lstStyle/>
          <a:p>
            <a:fld id="{C67B399C-5E72-42C4-A53A-2204B1FC4355}" type="slidenum">
              <a:rPr lang="en-CA" smtClean="0"/>
              <a:t>‹#›</a:t>
            </a:fld>
            <a:endParaRPr lang="en-CA"/>
          </a:p>
        </p:txBody>
      </p:sp>
    </p:spTree>
    <p:extLst>
      <p:ext uri="{BB962C8B-B14F-4D97-AF65-F5344CB8AC3E}">
        <p14:creationId xmlns:p14="http://schemas.microsoft.com/office/powerpoint/2010/main" val="1790997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17A08-C774-34F6-D186-3278B7CB764B}"/>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69F1259-63F6-F3BF-943C-B1D63CCD19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450637A-7542-5E78-7E00-9B75318F9BE3}"/>
              </a:ext>
            </a:extLst>
          </p:cNvPr>
          <p:cNvSpPr>
            <a:spLocks noGrp="1"/>
          </p:cNvSpPr>
          <p:nvPr>
            <p:ph type="dt" sz="half" idx="10"/>
          </p:nvPr>
        </p:nvSpPr>
        <p:spPr/>
        <p:txBody>
          <a:bodyPr/>
          <a:lstStyle/>
          <a:p>
            <a:fld id="{9D8B6D04-5796-4205-99F9-26036DEE2B24}" type="datetimeFigureOut">
              <a:rPr lang="en-CA" smtClean="0"/>
              <a:t>2024-08-26</a:t>
            </a:fld>
            <a:endParaRPr lang="en-CA"/>
          </a:p>
        </p:txBody>
      </p:sp>
      <p:sp>
        <p:nvSpPr>
          <p:cNvPr id="5" name="Footer Placeholder 4">
            <a:extLst>
              <a:ext uri="{FF2B5EF4-FFF2-40B4-BE49-F238E27FC236}">
                <a16:creationId xmlns:a16="http://schemas.microsoft.com/office/drawing/2014/main" id="{E88C91B4-8863-CE23-D6AE-2FBBEA0EFDE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3608C1E-5081-4164-4020-860DD0B38AC2}"/>
              </a:ext>
            </a:extLst>
          </p:cNvPr>
          <p:cNvSpPr>
            <a:spLocks noGrp="1"/>
          </p:cNvSpPr>
          <p:nvPr>
            <p:ph type="sldNum" sz="quarter" idx="12"/>
          </p:nvPr>
        </p:nvSpPr>
        <p:spPr/>
        <p:txBody>
          <a:bodyPr/>
          <a:lstStyle/>
          <a:p>
            <a:fld id="{C67B399C-5E72-42C4-A53A-2204B1FC4355}" type="slidenum">
              <a:rPr lang="en-CA" smtClean="0"/>
              <a:t>‹#›</a:t>
            </a:fld>
            <a:endParaRPr lang="en-CA"/>
          </a:p>
        </p:txBody>
      </p:sp>
    </p:spTree>
    <p:extLst>
      <p:ext uri="{BB962C8B-B14F-4D97-AF65-F5344CB8AC3E}">
        <p14:creationId xmlns:p14="http://schemas.microsoft.com/office/powerpoint/2010/main" val="1459170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527CE5-1DF4-8682-4195-2A6E60D0369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22F9F75-7516-51C7-8BA3-BD09DA00E9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35824FF-180D-86EB-8F0C-C2A184DC613A}"/>
              </a:ext>
            </a:extLst>
          </p:cNvPr>
          <p:cNvSpPr>
            <a:spLocks noGrp="1"/>
          </p:cNvSpPr>
          <p:nvPr>
            <p:ph type="dt" sz="half" idx="10"/>
          </p:nvPr>
        </p:nvSpPr>
        <p:spPr/>
        <p:txBody>
          <a:bodyPr/>
          <a:lstStyle/>
          <a:p>
            <a:fld id="{9D8B6D04-5796-4205-99F9-26036DEE2B24}" type="datetimeFigureOut">
              <a:rPr lang="en-CA" smtClean="0"/>
              <a:t>2024-08-26</a:t>
            </a:fld>
            <a:endParaRPr lang="en-CA"/>
          </a:p>
        </p:txBody>
      </p:sp>
      <p:sp>
        <p:nvSpPr>
          <p:cNvPr id="5" name="Footer Placeholder 4">
            <a:extLst>
              <a:ext uri="{FF2B5EF4-FFF2-40B4-BE49-F238E27FC236}">
                <a16:creationId xmlns:a16="http://schemas.microsoft.com/office/drawing/2014/main" id="{5D73BD07-ED02-F3CF-16B8-23A599229AD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16F2595-C521-BBFA-80AE-3A00A8EB2158}"/>
              </a:ext>
            </a:extLst>
          </p:cNvPr>
          <p:cNvSpPr>
            <a:spLocks noGrp="1"/>
          </p:cNvSpPr>
          <p:nvPr>
            <p:ph type="sldNum" sz="quarter" idx="12"/>
          </p:nvPr>
        </p:nvSpPr>
        <p:spPr/>
        <p:txBody>
          <a:bodyPr/>
          <a:lstStyle/>
          <a:p>
            <a:fld id="{C67B399C-5E72-42C4-A53A-2204B1FC4355}" type="slidenum">
              <a:rPr lang="en-CA" smtClean="0"/>
              <a:t>‹#›</a:t>
            </a:fld>
            <a:endParaRPr lang="en-CA"/>
          </a:p>
        </p:txBody>
      </p:sp>
    </p:spTree>
    <p:extLst>
      <p:ext uri="{BB962C8B-B14F-4D97-AF65-F5344CB8AC3E}">
        <p14:creationId xmlns:p14="http://schemas.microsoft.com/office/powerpoint/2010/main" val="2035263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C9A19-4BD1-C203-7023-F23222FC816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85712D9-25A3-D66E-E168-32AE245B96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97C5320-2ADA-AEB1-7D15-05A59296A4C3}"/>
              </a:ext>
            </a:extLst>
          </p:cNvPr>
          <p:cNvSpPr>
            <a:spLocks noGrp="1"/>
          </p:cNvSpPr>
          <p:nvPr>
            <p:ph type="dt" sz="half" idx="10"/>
          </p:nvPr>
        </p:nvSpPr>
        <p:spPr/>
        <p:txBody>
          <a:bodyPr/>
          <a:lstStyle/>
          <a:p>
            <a:fld id="{9D8B6D04-5796-4205-99F9-26036DEE2B24}" type="datetimeFigureOut">
              <a:rPr lang="en-CA" smtClean="0"/>
              <a:t>2024-08-26</a:t>
            </a:fld>
            <a:endParaRPr lang="en-CA"/>
          </a:p>
        </p:txBody>
      </p:sp>
      <p:sp>
        <p:nvSpPr>
          <p:cNvPr id="5" name="Footer Placeholder 4">
            <a:extLst>
              <a:ext uri="{FF2B5EF4-FFF2-40B4-BE49-F238E27FC236}">
                <a16:creationId xmlns:a16="http://schemas.microsoft.com/office/drawing/2014/main" id="{FE69D9BB-4C02-4B45-B157-62F3319A2C0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890306C-FA72-3425-7601-E2CD156DC1B3}"/>
              </a:ext>
            </a:extLst>
          </p:cNvPr>
          <p:cNvSpPr>
            <a:spLocks noGrp="1"/>
          </p:cNvSpPr>
          <p:nvPr>
            <p:ph type="sldNum" sz="quarter" idx="12"/>
          </p:nvPr>
        </p:nvSpPr>
        <p:spPr/>
        <p:txBody>
          <a:bodyPr/>
          <a:lstStyle/>
          <a:p>
            <a:fld id="{C67B399C-5E72-42C4-A53A-2204B1FC4355}" type="slidenum">
              <a:rPr lang="en-CA" smtClean="0"/>
              <a:t>‹#›</a:t>
            </a:fld>
            <a:endParaRPr lang="en-CA"/>
          </a:p>
        </p:txBody>
      </p:sp>
    </p:spTree>
    <p:extLst>
      <p:ext uri="{BB962C8B-B14F-4D97-AF65-F5344CB8AC3E}">
        <p14:creationId xmlns:p14="http://schemas.microsoft.com/office/powerpoint/2010/main" val="545999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7548-D018-79AB-E2D7-5DC3FE3EEC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647FF901-861D-F314-5A26-C2D3B4FA46B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A37E1D-71CE-85BA-4807-DD61EDB91A80}"/>
              </a:ext>
            </a:extLst>
          </p:cNvPr>
          <p:cNvSpPr>
            <a:spLocks noGrp="1"/>
          </p:cNvSpPr>
          <p:nvPr>
            <p:ph type="dt" sz="half" idx="10"/>
          </p:nvPr>
        </p:nvSpPr>
        <p:spPr/>
        <p:txBody>
          <a:bodyPr/>
          <a:lstStyle/>
          <a:p>
            <a:fld id="{9D8B6D04-5796-4205-99F9-26036DEE2B24}" type="datetimeFigureOut">
              <a:rPr lang="en-CA" smtClean="0"/>
              <a:t>2024-08-26</a:t>
            </a:fld>
            <a:endParaRPr lang="en-CA"/>
          </a:p>
        </p:txBody>
      </p:sp>
      <p:sp>
        <p:nvSpPr>
          <p:cNvPr id="5" name="Footer Placeholder 4">
            <a:extLst>
              <a:ext uri="{FF2B5EF4-FFF2-40B4-BE49-F238E27FC236}">
                <a16:creationId xmlns:a16="http://schemas.microsoft.com/office/drawing/2014/main" id="{0523992A-FCAD-7AC9-66DB-85BAB6906EF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B6A7420-5A46-0E7C-08CB-A06EF67FE939}"/>
              </a:ext>
            </a:extLst>
          </p:cNvPr>
          <p:cNvSpPr>
            <a:spLocks noGrp="1"/>
          </p:cNvSpPr>
          <p:nvPr>
            <p:ph type="sldNum" sz="quarter" idx="12"/>
          </p:nvPr>
        </p:nvSpPr>
        <p:spPr/>
        <p:txBody>
          <a:bodyPr/>
          <a:lstStyle/>
          <a:p>
            <a:fld id="{C67B399C-5E72-42C4-A53A-2204B1FC4355}" type="slidenum">
              <a:rPr lang="en-CA" smtClean="0"/>
              <a:t>‹#›</a:t>
            </a:fld>
            <a:endParaRPr lang="en-CA"/>
          </a:p>
        </p:txBody>
      </p:sp>
    </p:spTree>
    <p:extLst>
      <p:ext uri="{BB962C8B-B14F-4D97-AF65-F5344CB8AC3E}">
        <p14:creationId xmlns:p14="http://schemas.microsoft.com/office/powerpoint/2010/main" val="2584252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617B3-E464-5423-9FC6-05F669C9D28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1D7F261-623C-3FF0-AADA-D954972707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C93A6594-6F6C-2E0B-1B64-6AB4231488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C036B6F0-2FED-969A-ED14-9B682032B16B}"/>
              </a:ext>
            </a:extLst>
          </p:cNvPr>
          <p:cNvSpPr>
            <a:spLocks noGrp="1"/>
          </p:cNvSpPr>
          <p:nvPr>
            <p:ph type="dt" sz="half" idx="10"/>
          </p:nvPr>
        </p:nvSpPr>
        <p:spPr/>
        <p:txBody>
          <a:bodyPr/>
          <a:lstStyle/>
          <a:p>
            <a:fld id="{9D8B6D04-5796-4205-99F9-26036DEE2B24}" type="datetimeFigureOut">
              <a:rPr lang="en-CA" smtClean="0"/>
              <a:t>2024-08-26</a:t>
            </a:fld>
            <a:endParaRPr lang="en-CA"/>
          </a:p>
        </p:txBody>
      </p:sp>
      <p:sp>
        <p:nvSpPr>
          <p:cNvPr id="6" name="Footer Placeholder 5">
            <a:extLst>
              <a:ext uri="{FF2B5EF4-FFF2-40B4-BE49-F238E27FC236}">
                <a16:creationId xmlns:a16="http://schemas.microsoft.com/office/drawing/2014/main" id="{220B83EF-09CE-EF39-2FBC-C8931C5D63A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F7A81CB-15F5-6312-4637-1026B85C5D0A}"/>
              </a:ext>
            </a:extLst>
          </p:cNvPr>
          <p:cNvSpPr>
            <a:spLocks noGrp="1"/>
          </p:cNvSpPr>
          <p:nvPr>
            <p:ph type="sldNum" sz="quarter" idx="12"/>
          </p:nvPr>
        </p:nvSpPr>
        <p:spPr/>
        <p:txBody>
          <a:bodyPr/>
          <a:lstStyle/>
          <a:p>
            <a:fld id="{C67B399C-5E72-42C4-A53A-2204B1FC4355}" type="slidenum">
              <a:rPr lang="en-CA" smtClean="0"/>
              <a:t>‹#›</a:t>
            </a:fld>
            <a:endParaRPr lang="en-CA"/>
          </a:p>
        </p:txBody>
      </p:sp>
    </p:spTree>
    <p:extLst>
      <p:ext uri="{BB962C8B-B14F-4D97-AF65-F5344CB8AC3E}">
        <p14:creationId xmlns:p14="http://schemas.microsoft.com/office/powerpoint/2010/main" val="4279550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FDD55-8136-57DB-5DBF-934083C2E6CE}"/>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065A24E-0AD6-CA2B-0D81-A03AFD2B24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C86D18-DA8A-6A99-3414-22945AD473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86AC71D0-CC2E-C13D-6E4F-B02531BEDC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362176-B970-2CE5-D49B-1C09680E89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970E5A5F-36F1-B678-29CC-C498796D88E0}"/>
              </a:ext>
            </a:extLst>
          </p:cNvPr>
          <p:cNvSpPr>
            <a:spLocks noGrp="1"/>
          </p:cNvSpPr>
          <p:nvPr>
            <p:ph type="dt" sz="half" idx="10"/>
          </p:nvPr>
        </p:nvSpPr>
        <p:spPr/>
        <p:txBody>
          <a:bodyPr/>
          <a:lstStyle/>
          <a:p>
            <a:fld id="{9D8B6D04-5796-4205-99F9-26036DEE2B24}" type="datetimeFigureOut">
              <a:rPr lang="en-CA" smtClean="0"/>
              <a:t>2024-08-26</a:t>
            </a:fld>
            <a:endParaRPr lang="en-CA"/>
          </a:p>
        </p:txBody>
      </p:sp>
      <p:sp>
        <p:nvSpPr>
          <p:cNvPr id="8" name="Footer Placeholder 7">
            <a:extLst>
              <a:ext uri="{FF2B5EF4-FFF2-40B4-BE49-F238E27FC236}">
                <a16:creationId xmlns:a16="http://schemas.microsoft.com/office/drawing/2014/main" id="{CAE4AFF3-C3D3-4816-A3FD-AE3C48A30C1F}"/>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23D9C3B9-3146-64D5-21DF-83D07E7E6BCF}"/>
              </a:ext>
            </a:extLst>
          </p:cNvPr>
          <p:cNvSpPr>
            <a:spLocks noGrp="1"/>
          </p:cNvSpPr>
          <p:nvPr>
            <p:ph type="sldNum" sz="quarter" idx="12"/>
          </p:nvPr>
        </p:nvSpPr>
        <p:spPr/>
        <p:txBody>
          <a:bodyPr/>
          <a:lstStyle/>
          <a:p>
            <a:fld id="{C67B399C-5E72-42C4-A53A-2204B1FC4355}" type="slidenum">
              <a:rPr lang="en-CA" smtClean="0"/>
              <a:t>‹#›</a:t>
            </a:fld>
            <a:endParaRPr lang="en-CA"/>
          </a:p>
        </p:txBody>
      </p:sp>
    </p:spTree>
    <p:extLst>
      <p:ext uri="{BB962C8B-B14F-4D97-AF65-F5344CB8AC3E}">
        <p14:creationId xmlns:p14="http://schemas.microsoft.com/office/powerpoint/2010/main" val="3250601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D186A-0AA8-8929-48AB-8C6CF568947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7139D3F7-FD12-E03E-4BB0-496187201DD6}"/>
              </a:ext>
            </a:extLst>
          </p:cNvPr>
          <p:cNvSpPr>
            <a:spLocks noGrp="1"/>
          </p:cNvSpPr>
          <p:nvPr>
            <p:ph type="dt" sz="half" idx="10"/>
          </p:nvPr>
        </p:nvSpPr>
        <p:spPr/>
        <p:txBody>
          <a:bodyPr/>
          <a:lstStyle/>
          <a:p>
            <a:fld id="{9D8B6D04-5796-4205-99F9-26036DEE2B24}" type="datetimeFigureOut">
              <a:rPr lang="en-CA" smtClean="0"/>
              <a:t>2024-08-26</a:t>
            </a:fld>
            <a:endParaRPr lang="en-CA"/>
          </a:p>
        </p:txBody>
      </p:sp>
      <p:sp>
        <p:nvSpPr>
          <p:cNvPr id="4" name="Footer Placeholder 3">
            <a:extLst>
              <a:ext uri="{FF2B5EF4-FFF2-40B4-BE49-F238E27FC236}">
                <a16:creationId xmlns:a16="http://schemas.microsoft.com/office/drawing/2014/main" id="{42F8ABE0-9ADD-4ECD-CF5E-02729407B3FF}"/>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D1A98F53-2BCF-920D-3520-3E962251E413}"/>
              </a:ext>
            </a:extLst>
          </p:cNvPr>
          <p:cNvSpPr>
            <a:spLocks noGrp="1"/>
          </p:cNvSpPr>
          <p:nvPr>
            <p:ph type="sldNum" sz="quarter" idx="12"/>
          </p:nvPr>
        </p:nvSpPr>
        <p:spPr/>
        <p:txBody>
          <a:bodyPr/>
          <a:lstStyle/>
          <a:p>
            <a:fld id="{C67B399C-5E72-42C4-A53A-2204B1FC4355}" type="slidenum">
              <a:rPr lang="en-CA" smtClean="0"/>
              <a:t>‹#›</a:t>
            </a:fld>
            <a:endParaRPr lang="en-CA"/>
          </a:p>
        </p:txBody>
      </p:sp>
    </p:spTree>
    <p:extLst>
      <p:ext uri="{BB962C8B-B14F-4D97-AF65-F5344CB8AC3E}">
        <p14:creationId xmlns:p14="http://schemas.microsoft.com/office/powerpoint/2010/main" val="4058202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B1802E-B608-C4A4-A3E0-47A604D62DE1}"/>
              </a:ext>
            </a:extLst>
          </p:cNvPr>
          <p:cNvSpPr>
            <a:spLocks noGrp="1"/>
          </p:cNvSpPr>
          <p:nvPr>
            <p:ph type="dt" sz="half" idx="10"/>
          </p:nvPr>
        </p:nvSpPr>
        <p:spPr/>
        <p:txBody>
          <a:bodyPr/>
          <a:lstStyle/>
          <a:p>
            <a:fld id="{9D8B6D04-5796-4205-99F9-26036DEE2B24}" type="datetimeFigureOut">
              <a:rPr lang="en-CA" smtClean="0"/>
              <a:t>2024-08-26</a:t>
            </a:fld>
            <a:endParaRPr lang="en-CA"/>
          </a:p>
        </p:txBody>
      </p:sp>
      <p:sp>
        <p:nvSpPr>
          <p:cNvPr id="3" name="Footer Placeholder 2">
            <a:extLst>
              <a:ext uri="{FF2B5EF4-FFF2-40B4-BE49-F238E27FC236}">
                <a16:creationId xmlns:a16="http://schemas.microsoft.com/office/drawing/2014/main" id="{B27D177A-676A-AB9A-EFD1-3BA14A699EEA}"/>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56BDCD4-C72C-C39C-B1F5-FC8AFF2BAFF5}"/>
              </a:ext>
            </a:extLst>
          </p:cNvPr>
          <p:cNvSpPr>
            <a:spLocks noGrp="1"/>
          </p:cNvSpPr>
          <p:nvPr>
            <p:ph type="sldNum" sz="quarter" idx="12"/>
          </p:nvPr>
        </p:nvSpPr>
        <p:spPr/>
        <p:txBody>
          <a:bodyPr/>
          <a:lstStyle/>
          <a:p>
            <a:fld id="{C67B399C-5E72-42C4-A53A-2204B1FC4355}" type="slidenum">
              <a:rPr lang="en-CA" smtClean="0"/>
              <a:t>‹#›</a:t>
            </a:fld>
            <a:endParaRPr lang="en-CA"/>
          </a:p>
        </p:txBody>
      </p:sp>
    </p:spTree>
    <p:extLst>
      <p:ext uri="{BB962C8B-B14F-4D97-AF65-F5344CB8AC3E}">
        <p14:creationId xmlns:p14="http://schemas.microsoft.com/office/powerpoint/2010/main" val="3716458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F80D8-8331-2706-D825-F88C11C6A8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E7F338D-2E95-BC6F-A4FC-496ECAD71F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4C291C88-07FC-8A40-F581-5F2388B924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DDB308-4117-56AA-B801-D66DE67ED93F}"/>
              </a:ext>
            </a:extLst>
          </p:cNvPr>
          <p:cNvSpPr>
            <a:spLocks noGrp="1"/>
          </p:cNvSpPr>
          <p:nvPr>
            <p:ph type="dt" sz="half" idx="10"/>
          </p:nvPr>
        </p:nvSpPr>
        <p:spPr/>
        <p:txBody>
          <a:bodyPr/>
          <a:lstStyle/>
          <a:p>
            <a:fld id="{9D8B6D04-5796-4205-99F9-26036DEE2B24}" type="datetimeFigureOut">
              <a:rPr lang="en-CA" smtClean="0"/>
              <a:t>2024-08-26</a:t>
            </a:fld>
            <a:endParaRPr lang="en-CA"/>
          </a:p>
        </p:txBody>
      </p:sp>
      <p:sp>
        <p:nvSpPr>
          <p:cNvPr id="6" name="Footer Placeholder 5">
            <a:extLst>
              <a:ext uri="{FF2B5EF4-FFF2-40B4-BE49-F238E27FC236}">
                <a16:creationId xmlns:a16="http://schemas.microsoft.com/office/drawing/2014/main" id="{1BDA4EDC-0101-A6A8-4A1C-77B5DCFD787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2A14928-34F9-6554-CD33-E990725CE500}"/>
              </a:ext>
            </a:extLst>
          </p:cNvPr>
          <p:cNvSpPr>
            <a:spLocks noGrp="1"/>
          </p:cNvSpPr>
          <p:nvPr>
            <p:ph type="sldNum" sz="quarter" idx="12"/>
          </p:nvPr>
        </p:nvSpPr>
        <p:spPr/>
        <p:txBody>
          <a:bodyPr/>
          <a:lstStyle/>
          <a:p>
            <a:fld id="{C67B399C-5E72-42C4-A53A-2204B1FC4355}" type="slidenum">
              <a:rPr lang="en-CA" smtClean="0"/>
              <a:t>‹#›</a:t>
            </a:fld>
            <a:endParaRPr lang="en-CA"/>
          </a:p>
        </p:txBody>
      </p:sp>
    </p:spTree>
    <p:extLst>
      <p:ext uri="{BB962C8B-B14F-4D97-AF65-F5344CB8AC3E}">
        <p14:creationId xmlns:p14="http://schemas.microsoft.com/office/powerpoint/2010/main" val="3074338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81BAA-1227-54F6-C31E-BAE1C2E171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D008275-75F8-D143-9CD9-A3481FD500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id="{33AC6F38-0D58-3AD9-23DD-C191AA7EA7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E4719D-B187-19A3-B4C8-6D4DD6B27255}"/>
              </a:ext>
            </a:extLst>
          </p:cNvPr>
          <p:cNvSpPr>
            <a:spLocks noGrp="1"/>
          </p:cNvSpPr>
          <p:nvPr>
            <p:ph type="dt" sz="half" idx="10"/>
          </p:nvPr>
        </p:nvSpPr>
        <p:spPr/>
        <p:txBody>
          <a:bodyPr/>
          <a:lstStyle/>
          <a:p>
            <a:fld id="{9D8B6D04-5796-4205-99F9-26036DEE2B24}" type="datetimeFigureOut">
              <a:rPr lang="en-CA" smtClean="0"/>
              <a:t>2024-08-26</a:t>
            </a:fld>
            <a:endParaRPr lang="en-CA"/>
          </a:p>
        </p:txBody>
      </p:sp>
      <p:sp>
        <p:nvSpPr>
          <p:cNvPr id="6" name="Footer Placeholder 5">
            <a:extLst>
              <a:ext uri="{FF2B5EF4-FFF2-40B4-BE49-F238E27FC236}">
                <a16:creationId xmlns:a16="http://schemas.microsoft.com/office/drawing/2014/main" id="{B8633043-A65E-A1BE-9D28-332F1B52BC9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5666B21-552E-3232-7FE5-C65A59A9760D}"/>
              </a:ext>
            </a:extLst>
          </p:cNvPr>
          <p:cNvSpPr>
            <a:spLocks noGrp="1"/>
          </p:cNvSpPr>
          <p:nvPr>
            <p:ph type="sldNum" sz="quarter" idx="12"/>
          </p:nvPr>
        </p:nvSpPr>
        <p:spPr/>
        <p:txBody>
          <a:bodyPr/>
          <a:lstStyle/>
          <a:p>
            <a:fld id="{C67B399C-5E72-42C4-A53A-2204B1FC4355}" type="slidenum">
              <a:rPr lang="en-CA" smtClean="0"/>
              <a:t>‹#›</a:t>
            </a:fld>
            <a:endParaRPr lang="en-CA"/>
          </a:p>
        </p:txBody>
      </p:sp>
    </p:spTree>
    <p:extLst>
      <p:ext uri="{BB962C8B-B14F-4D97-AF65-F5344CB8AC3E}">
        <p14:creationId xmlns:p14="http://schemas.microsoft.com/office/powerpoint/2010/main" val="1502439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73B152-D1D5-96FA-8F9B-A1BE60F33D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CA08D1D-C86A-3580-D21B-8A8969B45A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5FB966B-1470-81B9-B910-50E35A5D92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D8B6D04-5796-4205-99F9-26036DEE2B24}" type="datetimeFigureOut">
              <a:rPr lang="en-CA" smtClean="0"/>
              <a:t>2024-08-26</a:t>
            </a:fld>
            <a:endParaRPr lang="en-CA"/>
          </a:p>
        </p:txBody>
      </p:sp>
      <p:sp>
        <p:nvSpPr>
          <p:cNvPr id="5" name="Footer Placeholder 4">
            <a:extLst>
              <a:ext uri="{FF2B5EF4-FFF2-40B4-BE49-F238E27FC236}">
                <a16:creationId xmlns:a16="http://schemas.microsoft.com/office/drawing/2014/main" id="{FE235842-AE48-3442-ADF4-CD79C24308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6FD52A12-4F41-4A8A-6EBC-A78466AD4D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67B399C-5E72-42C4-A53A-2204B1FC4355}" type="slidenum">
              <a:rPr lang="en-CA" smtClean="0"/>
              <a:t>‹#›</a:t>
            </a:fld>
            <a:endParaRPr lang="en-CA"/>
          </a:p>
        </p:txBody>
      </p:sp>
    </p:spTree>
    <p:extLst>
      <p:ext uri="{BB962C8B-B14F-4D97-AF65-F5344CB8AC3E}">
        <p14:creationId xmlns:p14="http://schemas.microsoft.com/office/powerpoint/2010/main" val="22358744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6U70drd337g?feature=oembed" TargetMode="External"/><Relationship Id="rId5" Type="http://schemas.openxmlformats.org/officeDocument/2006/relationships/image" Target="../media/image31.jpe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6biSEb_U3K8?feature=oembed" TargetMode="External"/><Relationship Id="rId5" Type="http://schemas.openxmlformats.org/officeDocument/2006/relationships/image" Target="../media/image32.jpe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dukeofed.org/award-activity-zone/" TargetMode="Externa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8516D-214C-400B-6C9A-D19416BDC4DE}"/>
              </a:ext>
            </a:extLst>
          </p:cNvPr>
          <p:cNvSpPr>
            <a:spLocks noGrp="1"/>
          </p:cNvSpPr>
          <p:nvPr>
            <p:ph type="title"/>
          </p:nvPr>
        </p:nvSpPr>
        <p:spPr>
          <a:xfrm>
            <a:off x="0" y="45235"/>
            <a:ext cx="10515600" cy="1325563"/>
          </a:xfrm>
        </p:spPr>
        <p:txBody>
          <a:bodyPr/>
          <a:lstStyle/>
          <a:p>
            <a:r>
              <a:rPr lang="en-CA" sz="4400" b="1" dirty="0">
                <a:latin typeface="Meta-Bold"/>
              </a:rPr>
              <a:t>Read Me First: Teacher </a:t>
            </a:r>
            <a:r>
              <a:rPr lang="en-US" sz="4400" b="1" dirty="0">
                <a:latin typeface="Meta-Bold"/>
              </a:rPr>
              <a:t>Instructions</a:t>
            </a:r>
            <a:br>
              <a:rPr lang="en-CA" sz="4400" b="1" dirty="0">
                <a:latin typeface="Meta-Bold"/>
              </a:rPr>
            </a:br>
            <a:endParaRPr lang="en-CA"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C95A0DD8-CB1D-6A4E-F4F3-8D3D46135786}"/>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p>
        </p:txBody>
      </p:sp>
      <p:sp>
        <p:nvSpPr>
          <p:cNvPr id="4" name="TextBox 3">
            <a:extLst>
              <a:ext uri="{FF2B5EF4-FFF2-40B4-BE49-F238E27FC236}">
                <a16:creationId xmlns:a16="http://schemas.microsoft.com/office/drawing/2014/main" id="{3E0D90C2-822A-FB76-9B07-2940D4FC1198}"/>
              </a:ext>
            </a:extLst>
          </p:cNvPr>
          <p:cNvSpPr txBox="1"/>
          <p:nvPr/>
        </p:nvSpPr>
        <p:spPr>
          <a:xfrm>
            <a:off x="140677" y="977646"/>
            <a:ext cx="11605846" cy="3416320"/>
          </a:xfrm>
          <a:prstGeom prst="rect">
            <a:avLst/>
          </a:prstGeom>
          <a:noFill/>
        </p:spPr>
        <p:txBody>
          <a:bodyPr wrap="square" rtlCol="0">
            <a:spAutoFit/>
          </a:bodyPr>
          <a:lstStyle/>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‘Adventure Awaits’ is a customizable PowerPoint template that Award Centres can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use to explain the Award to their participants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 more detail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than ‘Session Zero’. </a:t>
            </a: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This session is customizable.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This means that certain slides mention where you can incorporate images/text specific to your Award Centre.</a:t>
            </a: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This template includes showing participants how to set SMART goals, how to write a log and add it to their activity on ORB, the role of an Assessor and how to choose them, and more.</a:t>
            </a: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Optional speaking notes are provided for all slides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To view the notes, type 'notes' in the PowerPoint search bar and select 'Show/Hide Notes Pane’.</a:t>
            </a:r>
          </a:p>
        </p:txBody>
      </p:sp>
    </p:spTree>
    <p:extLst>
      <p:ext uri="{BB962C8B-B14F-4D97-AF65-F5344CB8AC3E}">
        <p14:creationId xmlns:p14="http://schemas.microsoft.com/office/powerpoint/2010/main" val="1895522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401872" y="0"/>
            <a:ext cx="9636967" cy="1325563"/>
          </a:xfrm>
        </p:spPr>
        <p:txBody>
          <a:bodyPr/>
          <a:lstStyle/>
          <a:p>
            <a:r>
              <a:rPr lang="en-CA" sz="4400" b="1" dirty="0">
                <a:latin typeface="Meta-Bold"/>
              </a:rPr>
              <a:t>Get Creative - Use The Activity Zone!</a:t>
            </a:r>
            <a:br>
              <a:rPr lang="en-CA" sz="4400" b="1" dirty="0">
                <a:latin typeface="Meta-Bold"/>
              </a:rPr>
            </a:br>
            <a:endParaRPr lang="en-CA"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p>
        </p:txBody>
      </p:sp>
      <p:sp>
        <p:nvSpPr>
          <p:cNvPr id="4" name="TextBox 3">
            <a:extLst>
              <a:ext uri="{FF2B5EF4-FFF2-40B4-BE49-F238E27FC236}">
                <a16:creationId xmlns:a16="http://schemas.microsoft.com/office/drawing/2014/main" id="{08C7D668-3A31-A887-1DAA-DEFCB0F21EBF}"/>
              </a:ext>
            </a:extLst>
          </p:cNvPr>
          <p:cNvSpPr txBox="1"/>
          <p:nvPr/>
        </p:nvSpPr>
        <p:spPr>
          <a:xfrm>
            <a:off x="1401872" y="662781"/>
            <a:ext cx="6065728" cy="489364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Think about</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choosing one interest or hobby you enjoy and using it for all your sections.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This allows you to explore your passion while developing a diverse range of skills and experiences.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However, to maximize your learning and gain stories that will benefit you in post-secondary applications, it's also important to seek variety within that theme. Your Assessor can help you.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Think about collaborating with a friend or using this opportunity to make new friends who share your interests!</a:t>
            </a:r>
          </a:p>
        </p:txBody>
      </p:sp>
      <p:pic>
        <p:nvPicPr>
          <p:cNvPr id="7" name="Picture 6">
            <a:extLst>
              <a:ext uri="{FF2B5EF4-FFF2-40B4-BE49-F238E27FC236}">
                <a16:creationId xmlns:a16="http://schemas.microsoft.com/office/drawing/2014/main" id="{40A09572-F894-ABB3-B9DE-061FF81D27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30160" y="1608171"/>
            <a:ext cx="4277360" cy="3002866"/>
          </a:xfrm>
          <a:prstGeom prst="rect">
            <a:avLst/>
          </a:prstGeom>
          <a:ln>
            <a:solidFill>
              <a:srgbClr val="FFFF00"/>
            </a:solidFill>
          </a:ln>
        </p:spPr>
      </p:pic>
    </p:spTree>
    <p:extLst>
      <p:ext uri="{BB962C8B-B14F-4D97-AF65-F5344CB8AC3E}">
        <p14:creationId xmlns:p14="http://schemas.microsoft.com/office/powerpoint/2010/main" val="2245330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401872" y="19350"/>
            <a:ext cx="9636967" cy="1325563"/>
          </a:xfrm>
        </p:spPr>
        <p:txBody>
          <a:bodyPr/>
          <a:lstStyle/>
          <a:p>
            <a:r>
              <a:rPr lang="en-CA" sz="4400" b="1" dirty="0">
                <a:latin typeface="Meta-Bold"/>
              </a:rPr>
              <a:t>Get Creative - Use The Activity Zone!</a:t>
            </a:r>
            <a:br>
              <a:rPr lang="en-CA" sz="4400" b="1" dirty="0">
                <a:latin typeface="Meta-Bold"/>
              </a:rPr>
            </a:br>
            <a:endParaRPr lang="en-CA"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p>
        </p:txBody>
      </p:sp>
      <p:sp>
        <p:nvSpPr>
          <p:cNvPr id="4" name="TextBox 3">
            <a:extLst>
              <a:ext uri="{FF2B5EF4-FFF2-40B4-BE49-F238E27FC236}">
                <a16:creationId xmlns:a16="http://schemas.microsoft.com/office/drawing/2014/main" id="{A731FEEB-495F-5239-0ABC-B5943F335419}"/>
              </a:ext>
            </a:extLst>
          </p:cNvPr>
          <p:cNvSpPr txBox="1"/>
          <p:nvPr/>
        </p:nvSpPr>
        <p:spPr>
          <a:xfrm>
            <a:off x="1401872" y="726314"/>
            <a:ext cx="6878527"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For example, if you enjoy fashion, you could: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Skill: </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 tie-dye techniques, sewing, or fashion styling.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Physical Recreation: </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Runway training sessions or fashion dance routines.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Voluntary Service: </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Clothing donation or volunteer at a thrift store.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If you are passionate about hockey, you could: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Skill: </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Analyze old hockey games to understand gameplay mechanics.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Physical Recreation: </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School hockey team or street hockey.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Voluntary Service: </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Volunteer to help with hockey games or coach younger players.</a:t>
            </a:r>
          </a:p>
        </p:txBody>
      </p:sp>
      <p:pic>
        <p:nvPicPr>
          <p:cNvPr id="7" name="Picture 6">
            <a:extLst>
              <a:ext uri="{FF2B5EF4-FFF2-40B4-BE49-F238E27FC236}">
                <a16:creationId xmlns:a16="http://schemas.microsoft.com/office/drawing/2014/main" id="{E2D0622F-70DF-F06F-C465-93B517365CC1}"/>
              </a:ext>
            </a:extLst>
          </p:cNvPr>
          <p:cNvPicPr>
            <a:picLocks noChangeAspect="1"/>
          </p:cNvPicPr>
          <p:nvPr/>
        </p:nvPicPr>
        <p:blipFill>
          <a:blip r:embed="rId4"/>
          <a:stretch>
            <a:fillRect/>
          </a:stretch>
        </p:blipFill>
        <p:spPr>
          <a:xfrm>
            <a:off x="8280399" y="1974296"/>
            <a:ext cx="3678035" cy="2336127"/>
          </a:xfrm>
          <a:prstGeom prst="rect">
            <a:avLst/>
          </a:prstGeom>
          <a:ln>
            <a:solidFill>
              <a:srgbClr val="FFFF00"/>
            </a:solidFill>
          </a:ln>
        </p:spPr>
      </p:pic>
    </p:spTree>
    <p:extLst>
      <p:ext uri="{BB962C8B-B14F-4D97-AF65-F5344CB8AC3E}">
        <p14:creationId xmlns:p14="http://schemas.microsoft.com/office/powerpoint/2010/main" val="4066747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371392" y="0"/>
            <a:ext cx="9636967" cy="1325563"/>
          </a:xfrm>
        </p:spPr>
        <p:txBody>
          <a:bodyPr/>
          <a:lstStyle/>
          <a:p>
            <a:r>
              <a:rPr lang="en-CA" sz="4400" b="1" dirty="0">
                <a:latin typeface="Meta-Bold"/>
              </a:rPr>
              <a:t>Do Award Activities With Your Friends!</a:t>
            </a:r>
            <a:br>
              <a:rPr lang="en-CA" sz="4400" b="1" dirty="0">
                <a:latin typeface="Meta-Bold"/>
              </a:rPr>
            </a:br>
            <a:endParaRPr lang="en-CA"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p>
        </p:txBody>
      </p:sp>
      <p:sp>
        <p:nvSpPr>
          <p:cNvPr id="4" name="TextBox 3">
            <a:extLst>
              <a:ext uri="{FF2B5EF4-FFF2-40B4-BE49-F238E27FC236}">
                <a16:creationId xmlns:a16="http://schemas.microsoft.com/office/drawing/2014/main" id="{E9B004F3-235C-6AE4-9125-E784284FE8CF}"/>
              </a:ext>
            </a:extLst>
          </p:cNvPr>
          <p:cNvSpPr txBox="1"/>
          <p:nvPr/>
        </p:nvSpPr>
        <p:spPr>
          <a:xfrm>
            <a:off x="1371392" y="782703"/>
            <a:ext cx="4339860" cy="489364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Y</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ou</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can do all your Award activities with your friends!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Having friends alongside can provide extra support and encouragement.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So, consider teaming up with your friends as you plan and carry out your activities.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It’s a fantastic way to share experiences, stay committed, and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have fun together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while working towards achieving your Award.</a:t>
            </a:r>
          </a:p>
        </p:txBody>
      </p:sp>
      <p:pic>
        <p:nvPicPr>
          <p:cNvPr id="6" name="Picture 5">
            <a:extLst>
              <a:ext uri="{FF2B5EF4-FFF2-40B4-BE49-F238E27FC236}">
                <a16:creationId xmlns:a16="http://schemas.microsoft.com/office/drawing/2014/main" id="{02D8BE0A-A159-861A-0E09-9844AF6ED6C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838310" y="1045450"/>
            <a:ext cx="5843157" cy="4122947"/>
          </a:xfrm>
          <a:prstGeom prst="rect">
            <a:avLst/>
          </a:prstGeom>
          <a:ln>
            <a:solidFill>
              <a:srgbClr val="FFFF00"/>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730183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432352" y="63533"/>
            <a:ext cx="9636967" cy="1325563"/>
          </a:xfrm>
        </p:spPr>
        <p:txBody>
          <a:bodyPr/>
          <a:lstStyle/>
          <a:p>
            <a:r>
              <a:rPr lang="en-CA" sz="4400" b="1" dirty="0">
                <a:latin typeface="Meta-Bold"/>
              </a:rPr>
              <a:t>Award Activities Within Your School!</a:t>
            </a:r>
            <a:br>
              <a:rPr lang="en-CA" sz="4400" b="1" dirty="0">
                <a:latin typeface="Meta-Bold"/>
              </a:rPr>
            </a:br>
            <a:endParaRPr lang="en-CA"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p>
        </p:txBody>
      </p:sp>
      <p:sp>
        <p:nvSpPr>
          <p:cNvPr id="4" name="TextBox 3">
            <a:extLst>
              <a:ext uri="{FF2B5EF4-FFF2-40B4-BE49-F238E27FC236}">
                <a16:creationId xmlns:a16="http://schemas.microsoft.com/office/drawing/2014/main" id="{4C33E8D8-C9C9-9FE1-B82F-C5A96EDB2D35}"/>
              </a:ext>
            </a:extLst>
          </p:cNvPr>
          <p:cNvSpPr txBox="1"/>
          <p:nvPr/>
        </p:nvSpPr>
        <p:spPr>
          <a:xfrm>
            <a:off x="1432352" y="756795"/>
            <a:ext cx="4143989" cy="489364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You can also complete all your Award activities at school!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Whether it’s participating in a sports team, using your band class, or doing community service at school, these activities can all count towards your Award,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as long as they use the 7 elements and have a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SMART G</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oal</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 improve in each activity you choose. </a:t>
            </a:r>
          </a:p>
        </p:txBody>
      </p:sp>
      <p:pic>
        <p:nvPicPr>
          <p:cNvPr id="6" name="Picture 5">
            <a:extLst>
              <a:ext uri="{FF2B5EF4-FFF2-40B4-BE49-F238E27FC236}">
                <a16:creationId xmlns:a16="http://schemas.microsoft.com/office/drawing/2014/main" id="{5BEAC538-9E2C-28EB-8C47-C6B36427664F}"/>
              </a:ext>
            </a:extLst>
          </p:cNvPr>
          <p:cNvPicPr>
            <a:picLocks noChangeAspect="1"/>
          </p:cNvPicPr>
          <p:nvPr/>
        </p:nvPicPr>
        <p:blipFill>
          <a:blip r:embed="rId4"/>
          <a:stretch>
            <a:fillRect/>
          </a:stretch>
        </p:blipFill>
        <p:spPr>
          <a:xfrm>
            <a:off x="5773985" y="1499016"/>
            <a:ext cx="6113214" cy="3455691"/>
          </a:xfrm>
          <a:prstGeom prst="rect">
            <a:avLst/>
          </a:prstGeom>
          <a:ln>
            <a:solidFill>
              <a:srgbClr val="FFFF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0972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391712" y="45235"/>
            <a:ext cx="9636967" cy="1325563"/>
          </a:xfrm>
        </p:spPr>
        <p:txBody>
          <a:bodyPr/>
          <a:lstStyle/>
          <a:p>
            <a:r>
              <a:rPr lang="en-CA" sz="4400" b="1" dirty="0">
                <a:latin typeface="Meta-Bold"/>
              </a:rPr>
              <a:t>More Activity Ideas</a:t>
            </a:r>
            <a:br>
              <a:rPr lang="en-CA" sz="4400" b="1" dirty="0">
                <a:latin typeface="Meta-Bold"/>
              </a:rPr>
            </a:br>
            <a:endParaRPr lang="en-CA"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0048A3C-DED1-3240-7517-45F52973E15D}"/>
              </a:ext>
            </a:extLst>
          </p:cNvPr>
          <p:cNvSpPr>
            <a:spLocks noGrp="1"/>
          </p:cNvSpPr>
          <p:nvPr>
            <p:ph idx="1"/>
          </p:nvPr>
        </p:nvSpPr>
        <p:spPr>
          <a:xfrm>
            <a:off x="2438192" y="1866265"/>
            <a:ext cx="8433008" cy="3744751"/>
          </a:xfrm>
        </p:spPr>
        <p:txBody>
          <a:bodyPr/>
          <a:lstStyle/>
          <a:p>
            <a:pPr marL="0" indent="0">
              <a:buNone/>
            </a:pPr>
            <a:r>
              <a:rPr kumimoji="0" lang="en-CA"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*Here is where you insert specific examples of activities within your school that participants can use for their Award activities, or how they can use their interests to come up with a school activity they can use* </a:t>
            </a:r>
            <a:r>
              <a:rPr kumimoji="0" lang="en-CA"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CA"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endParaRPr lang="en-CA"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p>
        </p:txBody>
      </p:sp>
    </p:spTree>
    <p:extLst>
      <p:ext uri="{BB962C8B-B14F-4D97-AF65-F5344CB8AC3E}">
        <p14:creationId xmlns:p14="http://schemas.microsoft.com/office/powerpoint/2010/main" val="521084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E92943-643A-B136-1011-EF47311E5EF9}"/>
              </a:ext>
            </a:extLst>
          </p:cNvPr>
          <p:cNvSpPr>
            <a:spLocks noGrp="1"/>
          </p:cNvSpPr>
          <p:nvPr>
            <p:ph type="title"/>
          </p:nvPr>
        </p:nvSpPr>
        <p:spPr>
          <a:xfrm>
            <a:off x="1432352" y="45235"/>
            <a:ext cx="9636967" cy="1325563"/>
          </a:xfrm>
        </p:spPr>
        <p:txBody>
          <a:bodyPr/>
          <a:lstStyle/>
          <a:p>
            <a:r>
              <a:rPr lang="en-CA" sz="4400" b="1" dirty="0">
                <a:latin typeface="Meta-Bold"/>
              </a:rPr>
              <a:t>Adventurous Journey!</a:t>
            </a:r>
            <a:br>
              <a:rPr lang="en-CA" sz="4400" b="1" dirty="0">
                <a:latin typeface="Meta-Bold"/>
              </a:rPr>
            </a:br>
            <a:endParaRPr lang="en-CA" dirty="0">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1FD7F2F0-6575-18C6-3B13-6BA4EA55205E}"/>
              </a:ext>
            </a:extLst>
          </p:cNvPr>
          <p:cNvSpPr>
            <a:spLocks noGrp="1"/>
          </p:cNvSpPr>
          <p:nvPr>
            <p:ph idx="1"/>
          </p:nvPr>
        </p:nvSpPr>
        <p:spPr>
          <a:xfrm>
            <a:off x="3311952" y="1825625"/>
            <a:ext cx="6624528" cy="3744751"/>
          </a:xfrm>
        </p:spPr>
        <p:txBody>
          <a:bodyPr/>
          <a:lstStyle/>
          <a:p>
            <a:pPr marL="0" indent="0">
              <a:buNone/>
            </a:pPr>
            <a:r>
              <a:rPr lang="en-CA" sz="2800" dirty="0">
                <a:latin typeface="Calibri" panose="020F0502020204030204" pitchFamily="34" charset="0"/>
                <a:ea typeface="Calibri" panose="020F0502020204030204" pitchFamily="34" charset="0"/>
                <a:cs typeface="Calibri" panose="020F0502020204030204" pitchFamily="34" charset="0"/>
              </a:rPr>
              <a:t>*Here is where you insert pictures of what your Award Centre does for the Adventurous Journey and explain it to them to get students excited!* </a:t>
            </a:r>
            <a:r>
              <a:rPr lang="en-CA" sz="28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lang="en-CA" sz="2800" dirty="0">
              <a:latin typeface="Calibri" panose="020F0502020204030204" pitchFamily="34" charset="0"/>
              <a:ea typeface="Calibri" panose="020F0502020204030204" pitchFamily="34" charset="0"/>
              <a:cs typeface="Calibri" panose="020F0502020204030204" pitchFamily="34" charset="0"/>
            </a:endParaRPr>
          </a:p>
          <a:p>
            <a:endParaRPr lang="en-CA"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0561BBC-E45D-9029-C15D-7F044D6BC177}"/>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p>
        </p:txBody>
      </p:sp>
    </p:spTree>
    <p:extLst>
      <p:ext uri="{BB962C8B-B14F-4D97-AF65-F5344CB8AC3E}">
        <p14:creationId xmlns:p14="http://schemas.microsoft.com/office/powerpoint/2010/main" val="3437502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402039" y="63533"/>
            <a:ext cx="9636967" cy="1325563"/>
          </a:xfrm>
        </p:spPr>
        <p:txBody>
          <a:bodyPr/>
          <a:lstStyle/>
          <a:p>
            <a:r>
              <a:rPr lang="en-CA" sz="4400" b="1" dirty="0">
                <a:latin typeface="Meta-Bold"/>
              </a:rPr>
              <a:t>Assessors</a:t>
            </a:r>
            <a:br>
              <a:rPr lang="en-CA" sz="4400" b="1" dirty="0">
                <a:latin typeface="Meta-Bold"/>
              </a:rPr>
            </a:br>
            <a:endParaRPr lang="en-CA"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p>
        </p:txBody>
      </p:sp>
      <p:sp>
        <p:nvSpPr>
          <p:cNvPr id="4" name="TextBox 3">
            <a:extLst>
              <a:ext uri="{FF2B5EF4-FFF2-40B4-BE49-F238E27FC236}">
                <a16:creationId xmlns:a16="http://schemas.microsoft.com/office/drawing/2014/main" id="{7B1E2B83-46E9-7D57-DE78-FB540150212F}"/>
              </a:ext>
            </a:extLst>
          </p:cNvPr>
          <p:cNvSpPr txBox="1"/>
          <p:nvPr/>
        </p:nvSpPr>
        <p:spPr>
          <a:xfrm>
            <a:off x="1543987" y="899410"/>
            <a:ext cx="3747541" cy="4801314"/>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You'll need to choose an Assessor for each section of the Award. They'll guide you along the way.</a:t>
            </a:r>
          </a:p>
          <a:p>
            <a:pPr marL="285750" indent="-28575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An Assessor could be a teacher 📚, a coach 🏅, a community member 🏘️, family friend 👫, etc. (not family).</a:t>
            </a:r>
          </a:p>
          <a:p>
            <a:pPr marL="285750" indent="-28575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You can reach out to them via email 📧, phone ☎️, or in person 🤝</a:t>
            </a:r>
            <a:endParaRPr lang="en-CA" sz="2400" dirty="0">
              <a:latin typeface="Calibri" panose="020F0502020204030204" pitchFamily="34" charset="0"/>
              <a:ea typeface="Calibri" panose="020F0502020204030204" pitchFamily="34" charset="0"/>
              <a:cs typeface="Calibri" panose="020F0502020204030204" pitchFamily="34" charset="0"/>
            </a:endParaRPr>
          </a:p>
          <a:p>
            <a:endParaRPr lang="en-CA" dirty="0"/>
          </a:p>
        </p:txBody>
      </p:sp>
      <p:pic>
        <p:nvPicPr>
          <p:cNvPr id="6" name="Picture 5">
            <a:extLst>
              <a:ext uri="{FF2B5EF4-FFF2-40B4-BE49-F238E27FC236}">
                <a16:creationId xmlns:a16="http://schemas.microsoft.com/office/drawing/2014/main" id="{896B5740-7674-CBE5-C205-FCF73D50A7C9}"/>
              </a:ext>
            </a:extLst>
          </p:cNvPr>
          <p:cNvPicPr>
            <a:picLocks noChangeAspect="1"/>
          </p:cNvPicPr>
          <p:nvPr/>
        </p:nvPicPr>
        <p:blipFill>
          <a:blip r:embed="rId4"/>
          <a:stretch>
            <a:fillRect/>
          </a:stretch>
        </p:blipFill>
        <p:spPr>
          <a:xfrm>
            <a:off x="5433476" y="1401368"/>
            <a:ext cx="6526641" cy="3625911"/>
          </a:xfrm>
          <a:prstGeom prst="rect">
            <a:avLst/>
          </a:prstGeom>
          <a:ln>
            <a:solidFill>
              <a:schemeClr val="accent4">
                <a:lumMod val="60000"/>
                <a:lumOff val="4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7016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E92943-643A-B136-1011-EF47311E5EF9}"/>
              </a:ext>
            </a:extLst>
          </p:cNvPr>
          <p:cNvSpPr>
            <a:spLocks noGrp="1"/>
          </p:cNvSpPr>
          <p:nvPr>
            <p:ph type="title"/>
          </p:nvPr>
        </p:nvSpPr>
        <p:spPr>
          <a:xfrm>
            <a:off x="1402039" y="3754"/>
            <a:ext cx="9636967" cy="1325563"/>
          </a:xfrm>
        </p:spPr>
        <p:txBody>
          <a:bodyPr/>
          <a:lstStyle/>
          <a:p>
            <a:r>
              <a:rPr lang="en-CA" sz="4400" b="1" dirty="0">
                <a:latin typeface="Meta-Bold"/>
              </a:rPr>
              <a:t>Online Record Book (ORB)</a:t>
            </a:r>
            <a:br>
              <a:rPr lang="en-CA" sz="4400" b="1" dirty="0">
                <a:latin typeface="Meta-Bold"/>
              </a:rPr>
            </a:br>
            <a:endParaRPr lang="en-CA"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0561BBC-E45D-9029-C15D-7F044D6BC177}"/>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p>
        </p:txBody>
      </p:sp>
      <p:sp>
        <p:nvSpPr>
          <p:cNvPr id="2" name="TextBox 1">
            <a:extLst>
              <a:ext uri="{FF2B5EF4-FFF2-40B4-BE49-F238E27FC236}">
                <a16:creationId xmlns:a16="http://schemas.microsoft.com/office/drawing/2014/main" id="{E8821560-8F28-EA17-698A-E7963BFAC748}"/>
              </a:ext>
            </a:extLst>
          </p:cNvPr>
          <p:cNvSpPr txBox="1"/>
          <p:nvPr/>
        </p:nvSpPr>
        <p:spPr>
          <a:xfrm>
            <a:off x="1296969" y="666535"/>
            <a:ext cx="7202315" cy="2954655"/>
          </a:xfrm>
          <a:prstGeom prst="rect">
            <a:avLst/>
          </a:prstGeom>
          <a:noFill/>
        </p:spPr>
        <p:txBody>
          <a:bodyPr wrap="square" rtlCol="0">
            <a:spAutoFit/>
          </a:bodyPr>
          <a:lstStyle/>
          <a:p>
            <a:pPr marL="342900" indent="-342900">
              <a:buFont typeface="Arial" panose="020B0604020202020204" pitchFamily="34" charset="0"/>
              <a:buChar char="•"/>
            </a:pPr>
            <a:r>
              <a:rPr lang="en-CA" sz="2400" b="0" i="0" dirty="0">
                <a:solidFill>
                  <a:srgbClr val="0D0D0D"/>
                </a:solidFill>
                <a:effectLst/>
                <a:highlight>
                  <a:srgbClr val="FFFFFF"/>
                </a:highlight>
                <a:latin typeface="Söhne"/>
              </a:rPr>
              <a:t>🌐 </a:t>
            </a:r>
            <a:r>
              <a:rPr lang="en-US" sz="2400" dirty="0">
                <a:latin typeface="Calibri" panose="020F0502020204030204" pitchFamily="34" charset="0"/>
                <a:ea typeface="Calibri" panose="020F0502020204030204" pitchFamily="34" charset="0"/>
                <a:cs typeface="Calibri" panose="020F0502020204030204" pitchFamily="34" charset="0"/>
              </a:rPr>
              <a:t>The ORB is the online platform where you will add your activities, SMART Goals, and Assessors. You will enter weekly logs for each activity on the ORB until you finish your Award! </a:t>
            </a:r>
            <a:endParaRPr lang="en-US" sz="24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342900" indent="-342900">
              <a:buFont typeface="Arial" panose="020B0604020202020204" pitchFamily="34" charset="0"/>
              <a:buChar char="•"/>
            </a:pPr>
            <a:r>
              <a:rPr lang="en-US" sz="2400" b="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Example Log for ORB: </a:t>
            </a:r>
            <a:r>
              <a:rPr lang="en-US" sz="24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“Today my friends and I passed the soccer ball at the local park. We focused on our form and having fun!”</a:t>
            </a:r>
            <a:endParaRPr lang="en-CA" sz="2400" dirty="0">
              <a:latin typeface="Calibri" panose="020F0502020204030204" pitchFamily="34" charset="0"/>
              <a:ea typeface="Calibri" panose="020F0502020204030204" pitchFamily="34" charset="0"/>
              <a:cs typeface="Calibri" panose="020F0502020204030204" pitchFamily="34" charset="0"/>
            </a:endParaRPr>
          </a:p>
          <a:p>
            <a:endParaRPr lang="en-CA" dirty="0"/>
          </a:p>
        </p:txBody>
      </p:sp>
      <p:pic>
        <p:nvPicPr>
          <p:cNvPr id="3" name="Picture 2">
            <a:extLst>
              <a:ext uri="{FF2B5EF4-FFF2-40B4-BE49-F238E27FC236}">
                <a16:creationId xmlns:a16="http://schemas.microsoft.com/office/drawing/2014/main" id="{856E234B-D267-8463-B0AC-AC4C2B9EEC1D}"/>
              </a:ext>
            </a:extLst>
          </p:cNvPr>
          <p:cNvPicPr>
            <a:picLocks noChangeAspect="1"/>
          </p:cNvPicPr>
          <p:nvPr/>
        </p:nvPicPr>
        <p:blipFill>
          <a:blip r:embed="rId4"/>
          <a:stretch>
            <a:fillRect/>
          </a:stretch>
        </p:blipFill>
        <p:spPr>
          <a:xfrm>
            <a:off x="8759889" y="245309"/>
            <a:ext cx="3207091" cy="5359395"/>
          </a:xfrm>
          <a:prstGeom prst="rect">
            <a:avLst/>
          </a:prstGeom>
          <a:ln>
            <a:solidFill>
              <a:srgbClr val="7030A0"/>
            </a:solidFill>
          </a:ln>
        </p:spPr>
      </p:pic>
      <p:pic>
        <p:nvPicPr>
          <p:cNvPr id="9" name="Picture 8">
            <a:extLst>
              <a:ext uri="{FF2B5EF4-FFF2-40B4-BE49-F238E27FC236}">
                <a16:creationId xmlns:a16="http://schemas.microsoft.com/office/drawing/2014/main" id="{F805A8C6-E56B-20D8-34E4-E7B943A56B74}"/>
              </a:ext>
            </a:extLst>
          </p:cNvPr>
          <p:cNvPicPr>
            <a:picLocks noChangeAspect="1"/>
          </p:cNvPicPr>
          <p:nvPr/>
        </p:nvPicPr>
        <p:blipFill>
          <a:blip r:embed="rId5"/>
          <a:stretch>
            <a:fillRect/>
          </a:stretch>
        </p:blipFill>
        <p:spPr>
          <a:xfrm>
            <a:off x="1801355" y="3429000"/>
            <a:ext cx="2725675" cy="2188177"/>
          </a:xfrm>
          <a:prstGeom prst="rect">
            <a:avLst/>
          </a:prstGeom>
          <a:ln>
            <a:solidFill>
              <a:srgbClr val="7030A0"/>
            </a:solid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C690A9F2-1F05-DF5B-3AE8-690BAF31FF3C}"/>
              </a:ext>
            </a:extLst>
          </p:cNvPr>
          <p:cNvPicPr>
            <a:picLocks noChangeAspect="1"/>
          </p:cNvPicPr>
          <p:nvPr/>
        </p:nvPicPr>
        <p:blipFill>
          <a:blip r:embed="rId6"/>
          <a:stretch>
            <a:fillRect/>
          </a:stretch>
        </p:blipFill>
        <p:spPr>
          <a:xfrm>
            <a:off x="5003196" y="3385726"/>
            <a:ext cx="3496088" cy="2218978"/>
          </a:xfrm>
          <a:prstGeom prst="rect">
            <a:avLst/>
          </a:prstGeom>
          <a:ln>
            <a:solidFill>
              <a:srgbClr val="7030A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47384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402039" y="63533"/>
            <a:ext cx="9636967" cy="1325563"/>
          </a:xfrm>
        </p:spPr>
        <p:txBody>
          <a:bodyPr/>
          <a:lstStyle/>
          <a:p>
            <a:r>
              <a:rPr lang="en-CA" sz="4400" b="1" dirty="0">
                <a:latin typeface="Meta-Bold"/>
              </a:rPr>
              <a:t>How to Set Up an Activity on ORB</a:t>
            </a:r>
            <a:br>
              <a:rPr lang="en-CA" sz="4400" b="1" dirty="0">
                <a:latin typeface="Meta-Bold"/>
              </a:rPr>
            </a:br>
            <a:endParaRPr lang="en-CA"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r>
              <a:rPr kumimoji="0" lang="fr-FR"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t>
            </a:r>
            <a:endPar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4" name="Online Media 2" title="Setting up an activity">
            <a:hlinkClick r:id="" action="ppaction://media"/>
            <a:extLst>
              <a:ext uri="{FF2B5EF4-FFF2-40B4-BE49-F238E27FC236}">
                <a16:creationId xmlns:a16="http://schemas.microsoft.com/office/drawing/2014/main" id="{26DE5A50-8A81-0F82-ACFB-2C827E8FDE78}"/>
              </a:ext>
            </a:extLst>
          </p:cNvPr>
          <p:cNvPicPr>
            <a:picLocks noRot="1" noChangeAspect="1"/>
          </p:cNvPicPr>
          <p:nvPr>
            <a:videoFile r:link="rId1"/>
          </p:nvPr>
        </p:nvPicPr>
        <p:blipFill>
          <a:blip r:embed="rId5"/>
          <a:stretch>
            <a:fillRect/>
          </a:stretch>
        </p:blipFill>
        <p:spPr>
          <a:xfrm>
            <a:off x="2338466" y="884510"/>
            <a:ext cx="8199621" cy="4629165"/>
          </a:xfrm>
          <a:prstGeom prst="rect">
            <a:avLst/>
          </a:prstGeom>
          <a:ln>
            <a:solidFill>
              <a:srgbClr val="7030A0"/>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112892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E92943-643A-B136-1011-EF47311E5EF9}"/>
              </a:ext>
            </a:extLst>
          </p:cNvPr>
          <p:cNvSpPr>
            <a:spLocks noGrp="1"/>
          </p:cNvSpPr>
          <p:nvPr>
            <p:ph type="title"/>
          </p:nvPr>
        </p:nvSpPr>
        <p:spPr>
          <a:xfrm>
            <a:off x="1402038" y="0"/>
            <a:ext cx="9636967" cy="1325563"/>
          </a:xfrm>
        </p:spPr>
        <p:txBody>
          <a:bodyPr/>
          <a:lstStyle/>
          <a:p>
            <a:r>
              <a:rPr lang="en-CA" sz="4400" b="1" dirty="0">
                <a:latin typeface="Meta-Bold"/>
              </a:rPr>
              <a:t>How to Create a Log on ORB</a:t>
            </a:r>
            <a:br>
              <a:rPr lang="en-CA" sz="4400" b="1" dirty="0">
                <a:latin typeface="Meta-Bold"/>
              </a:rPr>
            </a:br>
            <a:endParaRPr lang="en-CA"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0561BBC-E45D-9029-C15D-7F044D6BC177}"/>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p>
        </p:txBody>
      </p:sp>
      <p:pic>
        <p:nvPicPr>
          <p:cNvPr id="2" name="Online Media 2" title="Creating a log">
            <a:hlinkClick r:id="" action="ppaction://media"/>
            <a:extLst>
              <a:ext uri="{FF2B5EF4-FFF2-40B4-BE49-F238E27FC236}">
                <a16:creationId xmlns:a16="http://schemas.microsoft.com/office/drawing/2014/main" id="{C4E710F4-0648-B841-8C06-12C8BBB89D20}"/>
              </a:ext>
            </a:extLst>
          </p:cNvPr>
          <p:cNvPicPr>
            <a:picLocks noRot="1" noChangeAspect="1"/>
          </p:cNvPicPr>
          <p:nvPr>
            <a:videoFile r:link="rId1"/>
          </p:nvPr>
        </p:nvPicPr>
        <p:blipFill>
          <a:blip r:embed="rId5"/>
          <a:stretch>
            <a:fillRect/>
          </a:stretch>
        </p:blipFill>
        <p:spPr>
          <a:xfrm>
            <a:off x="2317078" y="893430"/>
            <a:ext cx="8169041" cy="4611900"/>
          </a:xfrm>
          <a:prstGeom prst="rect">
            <a:avLst/>
          </a:prstGeom>
          <a:ln>
            <a:solidFill>
              <a:srgbClr val="7030A0"/>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205770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7F83CA-E74B-A1BA-527D-78D24CA4B0EC}"/>
              </a:ext>
            </a:extLst>
          </p:cNvPr>
          <p:cNvSpPr>
            <a:spLocks noGrp="1"/>
          </p:cNvSpPr>
          <p:nvPr>
            <p:ph type="ctrTitle"/>
          </p:nvPr>
        </p:nvSpPr>
        <p:spPr>
          <a:xfrm>
            <a:off x="1524000" y="1600200"/>
            <a:ext cx="9144000" cy="2387600"/>
          </a:xfrm>
        </p:spPr>
        <p:txBody>
          <a:bodyPr/>
          <a:lstStyle/>
          <a:p>
            <a:r>
              <a:rPr lang="en-CA" sz="6000" b="1" dirty="0">
                <a:latin typeface="Meta-Bold"/>
              </a:rPr>
              <a:t>Award - Canada</a:t>
            </a:r>
            <a:br>
              <a:rPr lang="en-CA" sz="6000" b="1" dirty="0">
                <a:latin typeface="Meta-Bold"/>
              </a:rPr>
            </a:br>
            <a:endParaRPr lang="en-CA" dirty="0">
              <a:latin typeface="MetaOT-Bold" panose="020B0804030101020102" pitchFamily="34" charset="0"/>
            </a:endParaRPr>
          </a:p>
        </p:txBody>
      </p:sp>
      <p:sp>
        <p:nvSpPr>
          <p:cNvPr id="5" name="Subtitle 4">
            <a:extLst>
              <a:ext uri="{FF2B5EF4-FFF2-40B4-BE49-F238E27FC236}">
                <a16:creationId xmlns:a16="http://schemas.microsoft.com/office/drawing/2014/main" id="{670AB560-D66E-57E1-1277-5F339BD8DDE4}"/>
              </a:ext>
            </a:extLst>
          </p:cNvPr>
          <p:cNvSpPr>
            <a:spLocks noGrp="1"/>
          </p:cNvSpPr>
          <p:nvPr>
            <p:ph type="subTitle" idx="1"/>
          </p:nvPr>
        </p:nvSpPr>
        <p:spPr/>
        <p:txBody>
          <a:bodyPr/>
          <a:lstStyle/>
          <a:p>
            <a:r>
              <a:rPr lang="en-US" sz="4800" dirty="0">
                <a:latin typeface="Meta-Bold"/>
              </a:rPr>
              <a:t>Adventure Awaits! </a:t>
            </a:r>
          </a:p>
          <a:p>
            <a:endParaRPr lang="en-CA"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3EEB61F-9526-151B-3626-D24877847697}"/>
              </a:ext>
            </a:extLst>
          </p:cNvPr>
          <p:cNvSpPr txBox="1"/>
          <p:nvPr/>
        </p:nvSpPr>
        <p:spPr>
          <a:xfrm>
            <a:off x="7549571" y="6611779"/>
            <a:ext cx="4500465" cy="246221"/>
          </a:xfrm>
          <a:prstGeom prst="rect">
            <a:avLst/>
          </a:prstGeom>
          <a:solidFill>
            <a:schemeClr val="bg1">
              <a:alpha val="68000"/>
            </a:schemeClr>
          </a:solidFill>
          <a:ln>
            <a:noFill/>
          </a:ln>
          <a:effectLst>
            <a:softEdge rad="38100"/>
          </a:effectLst>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1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r>
              <a:rPr kumimoji="0" lang="fr-FR" sz="1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t>
            </a:r>
            <a:endParaRPr kumimoji="0" lang="en-CA" sz="1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22717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E92943-643A-B136-1011-EF47311E5EF9}"/>
              </a:ext>
            </a:extLst>
          </p:cNvPr>
          <p:cNvSpPr>
            <a:spLocks noGrp="1"/>
          </p:cNvSpPr>
          <p:nvPr>
            <p:ph type="title"/>
          </p:nvPr>
        </p:nvSpPr>
        <p:spPr>
          <a:xfrm>
            <a:off x="1402039" y="0"/>
            <a:ext cx="9636967" cy="1325563"/>
          </a:xfrm>
        </p:spPr>
        <p:txBody>
          <a:bodyPr/>
          <a:lstStyle/>
          <a:p>
            <a:r>
              <a:rPr lang="en-CA" sz="4400" b="1" i="0" dirty="0">
                <a:solidFill>
                  <a:srgbClr val="0D0D0D"/>
                </a:solidFill>
                <a:effectLst/>
                <a:highlight>
                  <a:srgbClr val="FFFFFF"/>
                </a:highlight>
                <a:latin typeface="Meta-Bold"/>
                <a:ea typeface="Calibri" panose="020F0502020204030204" pitchFamily="34" charset="0"/>
                <a:cs typeface="Calibri" panose="020F0502020204030204" pitchFamily="34" charset="0"/>
              </a:rPr>
              <a:t>Ready to Begin?!</a:t>
            </a:r>
            <a:br>
              <a:rPr lang="en-CA" sz="4400" b="1" dirty="0">
                <a:latin typeface="Meta-Bold"/>
                <a:ea typeface="Calibri" panose="020F0502020204030204" pitchFamily="34" charset="0"/>
                <a:cs typeface="Calibri" panose="020F0502020204030204" pitchFamily="34" charset="0"/>
              </a:rPr>
            </a:br>
            <a:endParaRPr lang="en-CA" dirty="0">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1FD7F2F0-6575-18C6-3B13-6BA4EA55205E}"/>
              </a:ext>
            </a:extLst>
          </p:cNvPr>
          <p:cNvSpPr>
            <a:spLocks noGrp="1"/>
          </p:cNvSpPr>
          <p:nvPr>
            <p:ph idx="1"/>
          </p:nvPr>
        </p:nvSpPr>
        <p:spPr>
          <a:xfrm>
            <a:off x="3427112" y="2147033"/>
            <a:ext cx="6677660" cy="3744751"/>
          </a:xfrm>
        </p:spPr>
        <p:txBody>
          <a:bodyPr/>
          <a:lstStyle/>
          <a:p>
            <a:pPr marL="0" indent="0">
              <a:buNone/>
            </a:pPr>
            <a:r>
              <a:rPr lang="en-CA" sz="2800" dirty="0">
                <a:latin typeface="Calibri" panose="020F0502020204030204" pitchFamily="34" charset="0"/>
                <a:ea typeface="Calibri" panose="020F0502020204030204" pitchFamily="34" charset="0"/>
                <a:cs typeface="Calibri" panose="020F0502020204030204" pitchFamily="34" charset="0"/>
              </a:rPr>
              <a:t>*Here is where you can end the session by inserting more pictures of previous students doing their Award at your school to get students excited!* </a:t>
            </a:r>
            <a:r>
              <a:rPr lang="en-CA" sz="28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lang="en-CA" sz="2800" dirty="0">
              <a:latin typeface="Calibri" panose="020F0502020204030204" pitchFamily="34" charset="0"/>
              <a:ea typeface="Calibri" panose="020F0502020204030204" pitchFamily="34" charset="0"/>
              <a:cs typeface="Calibri" panose="020F0502020204030204" pitchFamily="34" charset="0"/>
            </a:endParaRPr>
          </a:p>
          <a:p>
            <a:endParaRPr lang="en-CA"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0561BBC-E45D-9029-C15D-7F044D6BC177}"/>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p>
        </p:txBody>
      </p:sp>
    </p:spTree>
    <p:extLst>
      <p:ext uri="{BB962C8B-B14F-4D97-AF65-F5344CB8AC3E}">
        <p14:creationId xmlns:p14="http://schemas.microsoft.com/office/powerpoint/2010/main" val="2549668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95A0DD8-CB1D-6A4E-F4F3-8D3D46135786}"/>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p>
        </p:txBody>
      </p:sp>
      <p:sp>
        <p:nvSpPr>
          <p:cNvPr id="4" name="TextBox 6">
            <a:extLst>
              <a:ext uri="{FF2B5EF4-FFF2-40B4-BE49-F238E27FC236}">
                <a16:creationId xmlns:a16="http://schemas.microsoft.com/office/drawing/2014/main" id="{C20CFC2B-5ADB-32E4-D8AD-5AE640EC5233}"/>
              </a:ext>
            </a:extLst>
          </p:cNvPr>
          <p:cNvSpPr txBox="1"/>
          <p:nvPr/>
        </p:nvSpPr>
        <p:spPr>
          <a:xfrm>
            <a:off x="1379759" y="1182190"/>
            <a:ext cx="4104702" cy="420628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000" b="1" dirty="0">
                <a:solidFill>
                  <a:schemeClr val="tx1">
                    <a:lumMod val="85000"/>
                    <a:lumOff val="15000"/>
                  </a:schemeClr>
                </a:solidFill>
                <a:latin typeface="Roboto"/>
                <a:ea typeface="Roboto"/>
                <a:cs typeface="Roboto"/>
              </a:rPr>
              <a:t>GENERAL CONTACT DETAILS</a:t>
            </a:r>
            <a:endParaRPr lang="en-US" sz="2000" b="1" i="0" dirty="0">
              <a:solidFill>
                <a:schemeClr val="tx1">
                  <a:lumMod val="85000"/>
                  <a:lumOff val="15000"/>
                </a:schemeClr>
              </a:solidFill>
              <a:effectLst/>
              <a:latin typeface="Roboto"/>
              <a:ea typeface="Roboto"/>
              <a:cs typeface="Roboto"/>
            </a:endParaRPr>
          </a:p>
          <a:p>
            <a:pPr>
              <a:lnSpc>
                <a:spcPct val="150000"/>
              </a:lnSpc>
            </a:pPr>
            <a:r>
              <a:rPr lang="en-US" sz="1600" b="0" i="0" dirty="0">
                <a:solidFill>
                  <a:schemeClr val="tx1">
                    <a:lumMod val="85000"/>
                    <a:lumOff val="15000"/>
                  </a:schemeClr>
                </a:solidFill>
                <a:effectLst/>
                <a:latin typeface="Roboto"/>
                <a:ea typeface="Roboto"/>
              </a:rPr>
              <a:t>858A King Street West</a:t>
            </a:r>
            <a:br>
              <a:rPr lang="en-US" sz="1600" b="0" i="0" dirty="0">
                <a:effectLst/>
                <a:latin typeface="Roboto" panose="02000000000000000000" pitchFamily="2" charset="0"/>
                <a:ea typeface="Roboto" panose="02000000000000000000" pitchFamily="2" charset="0"/>
              </a:rPr>
            </a:br>
            <a:r>
              <a:rPr lang="en-US" sz="1600" b="0" i="0" dirty="0">
                <a:solidFill>
                  <a:schemeClr val="tx1">
                    <a:lumMod val="85000"/>
                    <a:lumOff val="15000"/>
                  </a:schemeClr>
                </a:solidFill>
                <a:effectLst/>
                <a:latin typeface="Roboto"/>
                <a:ea typeface="Roboto"/>
              </a:rPr>
              <a:t>Toronto, ON M5V 1P1</a:t>
            </a:r>
            <a:br>
              <a:rPr lang="en-US" sz="1600" b="0" i="0" dirty="0">
                <a:effectLst/>
                <a:latin typeface="Roboto" panose="02000000000000000000" pitchFamily="2" charset="0"/>
                <a:ea typeface="Roboto" panose="02000000000000000000" pitchFamily="2" charset="0"/>
              </a:rPr>
            </a:br>
            <a:r>
              <a:rPr lang="en-US" sz="1600" b="0" i="0" dirty="0">
                <a:solidFill>
                  <a:schemeClr val="tx1">
                    <a:lumMod val="85000"/>
                    <a:lumOff val="15000"/>
                  </a:schemeClr>
                </a:solidFill>
                <a:effectLst/>
                <a:latin typeface="Roboto"/>
                <a:ea typeface="Roboto"/>
              </a:rPr>
              <a:t>Phone: </a:t>
            </a:r>
            <a:r>
              <a:rPr lang="en-US" sz="1600" i="0" dirty="0">
                <a:solidFill>
                  <a:schemeClr val="tx1">
                    <a:lumMod val="85000"/>
                    <a:lumOff val="15000"/>
                  </a:schemeClr>
                </a:solidFill>
                <a:effectLst/>
                <a:latin typeface="Roboto"/>
                <a:ea typeface="Roboto"/>
              </a:rPr>
              <a:t>(437) 747-0449</a:t>
            </a:r>
            <a:br>
              <a:rPr lang="en-US" sz="1600" b="0" i="0" dirty="0">
                <a:effectLst/>
                <a:latin typeface="Roboto" panose="02000000000000000000" pitchFamily="2" charset="0"/>
                <a:ea typeface="Roboto" panose="02000000000000000000" pitchFamily="2" charset="0"/>
              </a:rPr>
            </a:br>
            <a:r>
              <a:rPr lang="en-US" sz="1600" b="0" i="0" dirty="0">
                <a:solidFill>
                  <a:schemeClr val="tx1">
                    <a:lumMod val="85000"/>
                    <a:lumOff val="15000"/>
                  </a:schemeClr>
                </a:solidFill>
                <a:effectLst/>
                <a:latin typeface="Roboto"/>
                <a:ea typeface="Roboto"/>
              </a:rPr>
              <a:t>Email: </a:t>
            </a:r>
            <a:r>
              <a:rPr lang="en-US" sz="1600" b="1" i="0" u="none" strike="noStrike" dirty="0">
                <a:solidFill>
                  <a:schemeClr val="tx1">
                    <a:lumMod val="85000"/>
                    <a:lumOff val="15000"/>
                  </a:schemeClr>
                </a:solidFill>
                <a:effectLst/>
                <a:latin typeface="Roboto"/>
                <a:ea typeface="Roboto"/>
              </a:rPr>
              <a:t>support@dukeofed.org</a:t>
            </a:r>
            <a:endParaRPr lang="en-US" sz="1600" b="1" i="0" u="none" strike="noStrike" dirty="0">
              <a:solidFill>
                <a:schemeClr val="tx1">
                  <a:lumMod val="85000"/>
                  <a:lumOff val="15000"/>
                </a:schemeClr>
              </a:solidFill>
              <a:effectLst/>
              <a:latin typeface="Roboto"/>
              <a:ea typeface="Roboto"/>
              <a:cs typeface="Roboto"/>
            </a:endParaRPr>
          </a:p>
          <a:p>
            <a:pPr>
              <a:lnSpc>
                <a:spcPct val="150000"/>
              </a:lnSpc>
            </a:pPr>
            <a:r>
              <a:rPr lang="en-US" sz="1600" b="1" dirty="0">
                <a:solidFill>
                  <a:schemeClr val="tx1">
                    <a:lumMod val="85000"/>
                    <a:lumOff val="15000"/>
                  </a:schemeClr>
                </a:solidFill>
                <a:effectLst/>
                <a:latin typeface="Roboto"/>
                <a:ea typeface="Roboto"/>
                <a:cs typeface="Roboto"/>
              </a:rPr>
              <a:t>Monday – Thursday</a:t>
            </a:r>
            <a:r>
              <a:rPr lang="en-US" sz="1600" b="1" dirty="0">
                <a:solidFill>
                  <a:schemeClr val="tx1">
                    <a:lumMod val="85000"/>
                    <a:lumOff val="15000"/>
                  </a:schemeClr>
                </a:solidFill>
                <a:latin typeface="Roboto"/>
                <a:ea typeface="Roboto"/>
                <a:cs typeface="Roboto"/>
              </a:rPr>
              <a:t>:</a:t>
            </a:r>
            <a:endParaRPr lang="en-US" sz="1600" b="1" dirty="0">
              <a:solidFill>
                <a:schemeClr val="tx1">
                  <a:lumMod val="85000"/>
                  <a:lumOff val="15000"/>
                </a:schemeClr>
              </a:solidFill>
              <a:latin typeface="Roboto"/>
              <a:ea typeface="Roboto"/>
            </a:endParaRPr>
          </a:p>
          <a:p>
            <a:pPr>
              <a:lnSpc>
                <a:spcPct val="150000"/>
              </a:lnSpc>
            </a:pPr>
            <a:r>
              <a:rPr lang="en-US" sz="1600" dirty="0">
                <a:solidFill>
                  <a:schemeClr val="tx1">
                    <a:lumMod val="85000"/>
                    <a:lumOff val="15000"/>
                  </a:schemeClr>
                </a:solidFill>
                <a:latin typeface="Roboto"/>
                <a:ea typeface="Roboto"/>
                <a:cs typeface="Roboto"/>
              </a:rPr>
              <a:t>Chat: 10:00 - 6:00 PM EST</a:t>
            </a:r>
          </a:p>
          <a:p>
            <a:pPr>
              <a:lnSpc>
                <a:spcPct val="150000"/>
              </a:lnSpc>
            </a:pPr>
            <a:r>
              <a:rPr lang="en-US" sz="1600" dirty="0">
                <a:solidFill>
                  <a:schemeClr val="tx1">
                    <a:lumMod val="85000"/>
                    <a:lumOff val="15000"/>
                  </a:schemeClr>
                </a:solidFill>
                <a:latin typeface="Roboto"/>
                <a:ea typeface="Roboto"/>
                <a:cs typeface="Roboto"/>
              </a:rPr>
              <a:t>Phone: 11:00 - 8:00 PM EST</a:t>
            </a:r>
          </a:p>
          <a:p>
            <a:pPr>
              <a:lnSpc>
                <a:spcPct val="150000"/>
              </a:lnSpc>
            </a:pPr>
            <a:r>
              <a:rPr lang="en-US" sz="1600" b="0" i="0" dirty="0">
                <a:solidFill>
                  <a:schemeClr val="tx1">
                    <a:lumMod val="85000"/>
                    <a:lumOff val="15000"/>
                  </a:schemeClr>
                </a:solidFill>
                <a:effectLst/>
                <a:latin typeface="Roboto"/>
                <a:ea typeface="Roboto"/>
              </a:rPr>
              <a:t>Charitable Registration Number:</a:t>
            </a:r>
            <a:br>
              <a:rPr lang="en-US" sz="1600" b="0" i="0" dirty="0">
                <a:effectLst/>
                <a:latin typeface="Roboto" panose="02000000000000000000" pitchFamily="2" charset="0"/>
                <a:ea typeface="Roboto" panose="02000000000000000000" pitchFamily="2" charset="0"/>
              </a:rPr>
            </a:br>
            <a:r>
              <a:rPr lang="en-US" sz="1600" b="0" i="0" dirty="0">
                <a:solidFill>
                  <a:schemeClr val="tx1">
                    <a:lumMod val="85000"/>
                    <a:lumOff val="15000"/>
                  </a:schemeClr>
                </a:solidFill>
                <a:effectLst/>
                <a:latin typeface="Roboto"/>
                <a:ea typeface="Roboto"/>
              </a:rPr>
              <a:t>12391 6751 RR0002</a:t>
            </a:r>
            <a:endParaRPr lang="en-US" dirty="0">
              <a:solidFill>
                <a:schemeClr val="tx1">
                  <a:lumMod val="85000"/>
                  <a:lumOff val="15000"/>
                </a:schemeClr>
              </a:solidFill>
            </a:endParaRPr>
          </a:p>
          <a:p>
            <a:pPr>
              <a:lnSpc>
                <a:spcPct val="150000"/>
              </a:lnSpc>
            </a:pPr>
            <a:r>
              <a:rPr lang="en-US" sz="1600" b="1" dirty="0">
                <a:solidFill>
                  <a:schemeClr val="tx1">
                    <a:lumMod val="85000"/>
                    <a:lumOff val="15000"/>
                  </a:schemeClr>
                </a:solidFill>
                <a:latin typeface="Roboto"/>
                <a:ea typeface="Roboto"/>
              </a:rPr>
              <a:t>www.dukeofed.org</a:t>
            </a:r>
            <a:endParaRPr lang="en-US" sz="1600" dirty="0">
              <a:solidFill>
                <a:schemeClr val="tx1">
                  <a:lumMod val="85000"/>
                  <a:lumOff val="15000"/>
                </a:schemeClr>
              </a:solidFill>
              <a:latin typeface="Roboto"/>
              <a:ea typeface="Roboto"/>
            </a:endParaRPr>
          </a:p>
        </p:txBody>
      </p:sp>
      <p:pic>
        <p:nvPicPr>
          <p:cNvPr id="5" name="Picture 4" descr="A black and white logo&#10;&#10;Description automatically generated with low confidence">
            <a:extLst>
              <a:ext uri="{FF2B5EF4-FFF2-40B4-BE49-F238E27FC236}">
                <a16:creationId xmlns:a16="http://schemas.microsoft.com/office/drawing/2014/main" id="{4A8F6405-5466-95A8-9B47-E1C2C4B41B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619" y="3137753"/>
            <a:ext cx="594451" cy="594451"/>
          </a:xfrm>
          <a:prstGeom prst="rect">
            <a:avLst/>
          </a:prstGeom>
        </p:spPr>
      </p:pic>
      <p:pic>
        <p:nvPicPr>
          <p:cNvPr id="6" name="Picture 5" descr="Icon&#10;&#10;Description automatically generated">
            <a:extLst>
              <a:ext uri="{FF2B5EF4-FFF2-40B4-BE49-F238E27FC236}">
                <a16:creationId xmlns:a16="http://schemas.microsoft.com/office/drawing/2014/main" id="{FD787416-349B-8D68-7B09-CDBE46345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619" y="1957368"/>
            <a:ext cx="594450" cy="594450"/>
          </a:xfrm>
          <a:prstGeom prst="rect">
            <a:avLst/>
          </a:prstGeom>
        </p:spPr>
      </p:pic>
      <p:pic>
        <p:nvPicPr>
          <p:cNvPr id="8" name="Picture 7" descr="Icon&#10;&#10;Description automatically generated">
            <a:extLst>
              <a:ext uri="{FF2B5EF4-FFF2-40B4-BE49-F238E27FC236}">
                <a16:creationId xmlns:a16="http://schemas.microsoft.com/office/drawing/2014/main" id="{502026A7-16D3-0B7F-81C7-7356A93A61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5619" y="3723689"/>
            <a:ext cx="594450" cy="594450"/>
          </a:xfrm>
          <a:prstGeom prst="rect">
            <a:avLst/>
          </a:prstGeom>
        </p:spPr>
      </p:pic>
      <p:pic>
        <p:nvPicPr>
          <p:cNvPr id="9" name="Picture 8" descr="Logo, icon&#10;&#10;Description automatically generated">
            <a:extLst>
              <a:ext uri="{FF2B5EF4-FFF2-40B4-BE49-F238E27FC236}">
                <a16:creationId xmlns:a16="http://schemas.microsoft.com/office/drawing/2014/main" id="{14540555-67DC-2B0B-BF6D-B96CE8E299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5619" y="2547561"/>
            <a:ext cx="594450" cy="594450"/>
          </a:xfrm>
          <a:prstGeom prst="rect">
            <a:avLst/>
          </a:prstGeom>
        </p:spPr>
      </p:pic>
      <p:sp>
        <p:nvSpPr>
          <p:cNvPr id="10" name="TextBox 9">
            <a:extLst>
              <a:ext uri="{FF2B5EF4-FFF2-40B4-BE49-F238E27FC236}">
                <a16:creationId xmlns:a16="http://schemas.microsoft.com/office/drawing/2014/main" id="{BD9A00B7-E3E8-94AB-921E-2DF451A93F7B}"/>
              </a:ext>
            </a:extLst>
          </p:cNvPr>
          <p:cNvSpPr txBox="1"/>
          <p:nvPr/>
        </p:nvSpPr>
        <p:spPr>
          <a:xfrm>
            <a:off x="7130069" y="2100687"/>
            <a:ext cx="2734937" cy="34194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85000"/>
                    <a:lumOff val="15000"/>
                  </a:schemeClr>
                </a:solidFill>
                <a:latin typeface="Roboto"/>
                <a:ea typeface="Roboto"/>
              </a:rPr>
              <a:t>@dukeofedcanada</a:t>
            </a:r>
            <a:endParaRPr lang="en-CA" sz="1600">
              <a:solidFill>
                <a:schemeClr val="tx1">
                  <a:lumMod val="85000"/>
                  <a:lumOff val="15000"/>
                </a:schemeClr>
              </a:solidFill>
              <a:latin typeface="Roboto"/>
              <a:ea typeface="Roboto"/>
              <a:cs typeface="Calibri"/>
            </a:endParaRPr>
          </a:p>
        </p:txBody>
      </p:sp>
      <p:sp>
        <p:nvSpPr>
          <p:cNvPr id="11" name="TextBox 10">
            <a:extLst>
              <a:ext uri="{FF2B5EF4-FFF2-40B4-BE49-F238E27FC236}">
                <a16:creationId xmlns:a16="http://schemas.microsoft.com/office/drawing/2014/main" id="{0BE162E3-1E5D-40E6-C13F-C3A3C42B55AB}"/>
              </a:ext>
            </a:extLst>
          </p:cNvPr>
          <p:cNvSpPr txBox="1"/>
          <p:nvPr/>
        </p:nvSpPr>
        <p:spPr>
          <a:xfrm>
            <a:off x="7130068" y="2695137"/>
            <a:ext cx="2734937" cy="34194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85000"/>
                    <a:lumOff val="15000"/>
                  </a:schemeClr>
                </a:solidFill>
                <a:latin typeface="Roboto"/>
                <a:ea typeface="Roboto"/>
              </a:rPr>
              <a:t>@dukeofedcanada</a:t>
            </a:r>
            <a:endParaRPr lang="en-CA" sz="1600">
              <a:solidFill>
                <a:schemeClr val="tx1">
                  <a:lumMod val="85000"/>
                  <a:lumOff val="15000"/>
                </a:schemeClr>
              </a:solidFill>
              <a:latin typeface="Roboto"/>
              <a:ea typeface="Roboto"/>
              <a:cs typeface="Calibri"/>
            </a:endParaRPr>
          </a:p>
        </p:txBody>
      </p:sp>
      <p:sp>
        <p:nvSpPr>
          <p:cNvPr id="12" name="TextBox 11">
            <a:extLst>
              <a:ext uri="{FF2B5EF4-FFF2-40B4-BE49-F238E27FC236}">
                <a16:creationId xmlns:a16="http://schemas.microsoft.com/office/drawing/2014/main" id="{B953BC26-C404-B694-A578-02595AC69AA7}"/>
              </a:ext>
            </a:extLst>
          </p:cNvPr>
          <p:cNvSpPr txBox="1"/>
          <p:nvPr/>
        </p:nvSpPr>
        <p:spPr>
          <a:xfrm>
            <a:off x="7130067" y="3285330"/>
            <a:ext cx="2734937" cy="34194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85000"/>
                    <a:lumOff val="15000"/>
                  </a:schemeClr>
                </a:solidFill>
                <a:latin typeface="Roboto"/>
                <a:ea typeface="Roboto"/>
              </a:rPr>
              <a:t>@dukeofedcanada</a:t>
            </a:r>
            <a:endParaRPr lang="en-CA" sz="1600">
              <a:solidFill>
                <a:schemeClr val="tx1">
                  <a:lumMod val="85000"/>
                  <a:lumOff val="15000"/>
                </a:schemeClr>
              </a:solidFill>
              <a:latin typeface="Roboto"/>
              <a:ea typeface="Roboto"/>
              <a:cs typeface="Calibri"/>
            </a:endParaRPr>
          </a:p>
        </p:txBody>
      </p:sp>
      <p:sp>
        <p:nvSpPr>
          <p:cNvPr id="13" name="TextBox 10">
            <a:extLst>
              <a:ext uri="{FF2B5EF4-FFF2-40B4-BE49-F238E27FC236}">
                <a16:creationId xmlns:a16="http://schemas.microsoft.com/office/drawing/2014/main" id="{3430E8A1-56DC-E7B2-C476-9802722CFD27}"/>
              </a:ext>
            </a:extLst>
          </p:cNvPr>
          <p:cNvSpPr txBox="1"/>
          <p:nvPr/>
        </p:nvSpPr>
        <p:spPr>
          <a:xfrm>
            <a:off x="7130067" y="3828623"/>
            <a:ext cx="4474615" cy="34194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600">
                <a:solidFill>
                  <a:schemeClr val="tx1">
                    <a:lumMod val="85000"/>
                    <a:lumOff val="15000"/>
                  </a:schemeClr>
                </a:solidFill>
                <a:latin typeface="Roboto"/>
                <a:ea typeface="Roboto"/>
              </a:rPr>
              <a:t>www.linkedin.com/company/dukeofedcanada</a:t>
            </a:r>
          </a:p>
        </p:txBody>
      </p:sp>
      <p:sp>
        <p:nvSpPr>
          <p:cNvPr id="14" name="TextBox 11">
            <a:extLst>
              <a:ext uri="{FF2B5EF4-FFF2-40B4-BE49-F238E27FC236}">
                <a16:creationId xmlns:a16="http://schemas.microsoft.com/office/drawing/2014/main" id="{7A5245AF-9BBB-0AFA-CC0A-4C83465BDFE4}"/>
              </a:ext>
            </a:extLst>
          </p:cNvPr>
          <p:cNvSpPr txBox="1"/>
          <p:nvPr/>
        </p:nvSpPr>
        <p:spPr>
          <a:xfrm>
            <a:off x="6297625" y="1507524"/>
            <a:ext cx="4013926"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i="0" u="none" strike="noStrike" dirty="0">
                <a:solidFill>
                  <a:schemeClr val="tx1">
                    <a:lumMod val="85000"/>
                    <a:lumOff val="15000"/>
                  </a:schemeClr>
                </a:solidFill>
                <a:effectLst/>
                <a:latin typeface="Roboto" panose="02000000000000000000" pitchFamily="2" charset="0"/>
                <a:ea typeface="Roboto" panose="02000000000000000000" pitchFamily="2" charset="0"/>
                <a:cs typeface="Roboto" panose="02000000000000000000" pitchFamily="2" charset="0"/>
              </a:rPr>
              <a:t>FOLLOW US ON SOCIAL MEDIA!</a:t>
            </a:r>
            <a:endParaRPr lang="en-CA" sz="20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103458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E92943-643A-B136-1011-EF47311E5EF9}"/>
              </a:ext>
            </a:extLst>
          </p:cNvPr>
          <p:cNvSpPr>
            <a:spLocks noGrp="1"/>
          </p:cNvSpPr>
          <p:nvPr>
            <p:ph type="title"/>
          </p:nvPr>
        </p:nvSpPr>
        <p:spPr>
          <a:xfrm>
            <a:off x="1432019" y="0"/>
            <a:ext cx="9636967" cy="1325563"/>
          </a:xfrm>
        </p:spPr>
        <p:txBody>
          <a:bodyPr/>
          <a:lstStyle/>
          <a:p>
            <a:r>
              <a:rPr lang="en-CA" sz="4400" b="1" i="0" dirty="0">
                <a:solidFill>
                  <a:srgbClr val="0D0D0D"/>
                </a:solidFill>
                <a:effectLst/>
                <a:highlight>
                  <a:srgbClr val="FFFFFF"/>
                </a:highlight>
                <a:latin typeface="Meta-Bold"/>
                <a:ea typeface="Calibri" panose="020F0502020204030204" pitchFamily="34" charset="0"/>
                <a:cs typeface="Calibri" panose="020F0502020204030204" pitchFamily="34" charset="0"/>
              </a:rPr>
              <a:t>Ready to Begin?!</a:t>
            </a:r>
            <a:br>
              <a:rPr lang="en-CA" sz="4400" b="1" dirty="0">
                <a:latin typeface="Meta-Bold"/>
                <a:ea typeface="Calibri" panose="020F0502020204030204" pitchFamily="34" charset="0"/>
                <a:cs typeface="Calibri" panose="020F0502020204030204" pitchFamily="34" charset="0"/>
              </a:rPr>
            </a:br>
            <a:endParaRPr lang="en-CA" dirty="0">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1FD7F2F0-6575-18C6-3B13-6BA4EA55205E}"/>
              </a:ext>
            </a:extLst>
          </p:cNvPr>
          <p:cNvSpPr>
            <a:spLocks noGrp="1"/>
          </p:cNvSpPr>
          <p:nvPr>
            <p:ph idx="1"/>
          </p:nvPr>
        </p:nvSpPr>
        <p:spPr>
          <a:xfrm>
            <a:off x="3013786" y="2126264"/>
            <a:ext cx="7043057" cy="3744751"/>
          </a:xfrm>
        </p:spPr>
        <p:txBody>
          <a:bodyPr/>
          <a:lstStyle/>
          <a:p>
            <a:pPr marL="0" indent="0">
              <a:buNone/>
            </a:pPr>
            <a:r>
              <a:rPr lang="en-CA" sz="2800" dirty="0">
                <a:latin typeface="Calibri" panose="020F0502020204030204" pitchFamily="34" charset="0"/>
                <a:ea typeface="Calibri" panose="020F0502020204030204" pitchFamily="34" charset="0"/>
                <a:cs typeface="Calibri" panose="020F0502020204030204" pitchFamily="34" charset="0"/>
              </a:rPr>
              <a:t>*Here is where you can start the session by inserting pictures of previous students doing their Award at your school to get students excited!* </a:t>
            </a:r>
            <a:r>
              <a:rPr lang="en-CA" sz="28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lang="en-CA" sz="2800" dirty="0">
              <a:latin typeface="Calibri" panose="020F0502020204030204" pitchFamily="34" charset="0"/>
              <a:ea typeface="Calibri" panose="020F0502020204030204" pitchFamily="34" charset="0"/>
              <a:cs typeface="Calibri" panose="020F0502020204030204" pitchFamily="34" charset="0"/>
            </a:endParaRPr>
          </a:p>
          <a:p>
            <a:endParaRPr lang="en-CA"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0561BBC-E45D-9029-C15D-7F044D6BC177}"/>
              </a:ext>
            </a:extLst>
          </p:cNvPr>
          <p:cNvSpPr txBox="1"/>
          <p:nvPr/>
        </p:nvSpPr>
        <p:spPr>
          <a:xfrm>
            <a:off x="3432110" y="6492875"/>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r>
              <a:rPr kumimoji="0" lang="fr-FR"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t>
            </a:r>
            <a:endPar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1476166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463040" y="70648"/>
            <a:ext cx="9636967" cy="1325563"/>
          </a:xfrm>
        </p:spPr>
        <p:txBody>
          <a:bodyPr/>
          <a:lstStyle/>
          <a:p>
            <a:r>
              <a:rPr lang="en-US" sz="4400" b="1" dirty="0">
                <a:latin typeface="Meta-Bold"/>
              </a:rPr>
              <a:t>The Award will help you:</a:t>
            </a:r>
            <a:br>
              <a:rPr lang="en-CA" sz="4400" b="1" dirty="0">
                <a:latin typeface="Meta-Bold"/>
              </a:rPr>
            </a:br>
            <a:endParaRPr lang="en-CA"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p>
        </p:txBody>
      </p:sp>
      <p:sp>
        <p:nvSpPr>
          <p:cNvPr id="11" name="TextBox 10">
            <a:extLst>
              <a:ext uri="{FF2B5EF4-FFF2-40B4-BE49-F238E27FC236}">
                <a16:creationId xmlns:a16="http://schemas.microsoft.com/office/drawing/2014/main" id="{2769CEED-B9CB-3820-C685-A02BE5826D4A}"/>
              </a:ext>
            </a:extLst>
          </p:cNvPr>
          <p:cNvSpPr txBox="1"/>
          <p:nvPr/>
        </p:nvSpPr>
        <p:spPr>
          <a:xfrm>
            <a:off x="1463040" y="648513"/>
            <a:ext cx="6695440" cy="5018618"/>
          </a:xfrm>
          <a:prstGeom prst="rect">
            <a:avLst/>
          </a:prstGeom>
          <a:noFill/>
        </p:spPr>
        <p:txBody>
          <a:bodyPr wrap="square" rtlCol="0">
            <a:spAutoFit/>
          </a:bodyPr>
          <a:lstStyle/>
          <a:p>
            <a:pPr marL="342900" lvl="0" indent="-342900">
              <a:lnSpc>
                <a:spcPct val="150000"/>
              </a:lnSpc>
              <a:buFont typeface="Wingdings" panose="05000000000000000000" pitchFamily="2" charset="2"/>
              <a:buChar char=""/>
            </a:pPr>
            <a:r>
              <a:rPr lang="en-CA" sz="2400" kern="100" dirty="0">
                <a:latin typeface="Calibri" panose="020F0502020204030204" pitchFamily="34" charset="0"/>
                <a:ea typeface="Calibri" panose="020F0502020204030204" pitchFamily="34" charset="0"/>
                <a:cs typeface="Calibri" panose="020F0502020204030204" pitchFamily="34" charset="0"/>
              </a:rPr>
              <a:t>N</a:t>
            </a:r>
            <a:r>
              <a:rPr lang="en-CA" sz="2400" kern="100" dirty="0">
                <a:effectLst/>
                <a:latin typeface="Calibri" panose="020F0502020204030204" pitchFamily="34" charset="0"/>
                <a:ea typeface="Calibri" panose="020F0502020204030204" pitchFamily="34" charset="0"/>
                <a:cs typeface="Calibri" panose="020F0502020204030204" pitchFamily="34" charset="0"/>
              </a:rPr>
              <a:t>ever give up when things get tough 💪</a:t>
            </a:r>
          </a:p>
          <a:p>
            <a:pPr marL="342900" lvl="0" indent="-342900">
              <a:lnSpc>
                <a:spcPct val="150000"/>
              </a:lnSpc>
              <a:buFont typeface="Wingdings" panose="05000000000000000000" pitchFamily="2" charset="2"/>
              <a:buChar char=""/>
            </a:pPr>
            <a:r>
              <a:rPr lang="en-CA" sz="2400" kern="100" dirty="0">
                <a:effectLst/>
                <a:latin typeface="Calibri" panose="020F0502020204030204" pitchFamily="34" charset="0"/>
                <a:ea typeface="Calibri" panose="020F0502020204030204" pitchFamily="34" charset="0"/>
                <a:cs typeface="Calibri" panose="020F0502020204030204" pitchFamily="34" charset="0"/>
              </a:rPr>
              <a:t>Feel confident in yourself ✨</a:t>
            </a:r>
          </a:p>
          <a:p>
            <a:pPr marL="342900" lvl="0" indent="-342900">
              <a:lnSpc>
                <a:spcPct val="150000"/>
              </a:lnSpc>
              <a:buFont typeface="Wingdings" panose="05000000000000000000" pitchFamily="2" charset="2"/>
              <a:buChar char=""/>
            </a:pPr>
            <a:r>
              <a:rPr lang="en-CA" sz="2400" kern="100" dirty="0">
                <a:latin typeface="Calibri" panose="020F0502020204030204" pitchFamily="34" charset="0"/>
                <a:ea typeface="Calibri" panose="020F0502020204030204" pitchFamily="34" charset="0"/>
                <a:cs typeface="Calibri" panose="020F0502020204030204" pitchFamily="34" charset="0"/>
              </a:rPr>
              <a:t>B</a:t>
            </a:r>
            <a:r>
              <a:rPr lang="en-CA" sz="2400" kern="100" dirty="0">
                <a:effectLst/>
                <a:latin typeface="Calibri" panose="020F0502020204030204" pitchFamily="34" charset="0"/>
                <a:ea typeface="Calibri" panose="020F0502020204030204" pitchFamily="34" charset="0"/>
                <a:cs typeface="Calibri" panose="020F0502020204030204" pitchFamily="34" charset="0"/>
              </a:rPr>
              <a:t>e awesome at chatting with people 👫</a:t>
            </a:r>
          </a:p>
          <a:p>
            <a:pPr marL="342900" lvl="0" indent="-342900">
              <a:lnSpc>
                <a:spcPct val="150000"/>
              </a:lnSpc>
              <a:buFont typeface="Wingdings" panose="05000000000000000000" pitchFamily="2" charset="2"/>
              <a:buChar char=""/>
            </a:pPr>
            <a:r>
              <a:rPr lang="en-CA" sz="2400" kern="100" dirty="0">
                <a:latin typeface="Calibri" panose="020F0502020204030204" pitchFamily="34" charset="0"/>
                <a:ea typeface="Calibri" panose="020F0502020204030204" pitchFamily="34" charset="0"/>
                <a:cs typeface="Calibri" panose="020F0502020204030204" pitchFamily="34" charset="0"/>
              </a:rPr>
              <a:t>M</a:t>
            </a:r>
            <a:r>
              <a:rPr lang="en-CA" sz="2400" kern="100" dirty="0">
                <a:effectLst/>
                <a:latin typeface="Calibri" panose="020F0502020204030204" pitchFamily="34" charset="0"/>
                <a:ea typeface="Calibri" panose="020F0502020204030204" pitchFamily="34" charset="0"/>
                <a:cs typeface="Calibri" panose="020F0502020204030204" pitchFamily="34" charset="0"/>
              </a:rPr>
              <a:t>ake friendships that last a lifetime 🤝</a:t>
            </a:r>
          </a:p>
          <a:p>
            <a:pPr marL="342900" lvl="0" indent="-342900">
              <a:lnSpc>
                <a:spcPct val="150000"/>
              </a:lnSpc>
              <a:buFont typeface="Wingdings" panose="05000000000000000000" pitchFamily="2" charset="2"/>
              <a:buChar char=""/>
            </a:pPr>
            <a:r>
              <a:rPr lang="en-CA" sz="2400" kern="100" dirty="0">
                <a:effectLst/>
                <a:latin typeface="Calibri" panose="020F0502020204030204" pitchFamily="34" charset="0"/>
                <a:ea typeface="Calibri" panose="020F0502020204030204" pitchFamily="34" charset="0"/>
                <a:cs typeface="Calibri" panose="020F0502020204030204" pitchFamily="34" charset="0"/>
              </a:rPr>
              <a:t>Get stronger 🏋️‍♂️</a:t>
            </a:r>
          </a:p>
          <a:p>
            <a:pPr marL="342900" lvl="0" indent="-342900">
              <a:lnSpc>
                <a:spcPct val="150000"/>
              </a:lnSpc>
              <a:buFont typeface="Wingdings" panose="05000000000000000000" pitchFamily="2" charset="2"/>
              <a:buChar char=""/>
            </a:pPr>
            <a:r>
              <a:rPr lang="en-CA" sz="2400" kern="100" dirty="0">
                <a:effectLst/>
                <a:latin typeface="Calibri" panose="020F0502020204030204" pitchFamily="34" charset="0"/>
                <a:ea typeface="Calibri" panose="020F0502020204030204" pitchFamily="34" charset="0"/>
                <a:cs typeface="Calibri" panose="020F0502020204030204" pitchFamily="34" charset="0"/>
              </a:rPr>
              <a:t>Develop critical thinking🧠</a:t>
            </a:r>
          </a:p>
          <a:p>
            <a:pPr marL="342900" lvl="0" indent="-342900">
              <a:lnSpc>
                <a:spcPct val="150000"/>
              </a:lnSpc>
              <a:buFont typeface="Wingdings" panose="05000000000000000000" pitchFamily="2" charset="2"/>
              <a:buChar char=""/>
            </a:pPr>
            <a:r>
              <a:rPr lang="en-CA" sz="2400" kern="100" dirty="0">
                <a:effectLst/>
                <a:latin typeface="Calibri" panose="020F0502020204030204" pitchFamily="34" charset="0"/>
                <a:ea typeface="Calibri" panose="020F0502020204030204" pitchFamily="34" charset="0"/>
                <a:cs typeface="Calibri" panose="020F0502020204030204" pitchFamily="34" charset="0"/>
              </a:rPr>
              <a:t>Improve at school 📚</a:t>
            </a:r>
          </a:p>
          <a:p>
            <a:pPr marL="342900" lvl="0" indent="-342900">
              <a:lnSpc>
                <a:spcPct val="150000"/>
              </a:lnSpc>
              <a:buFont typeface="Wingdings" panose="05000000000000000000" pitchFamily="2" charset="2"/>
              <a:buChar char=""/>
            </a:pPr>
            <a:r>
              <a:rPr lang="en-CA" sz="2400" kern="100" dirty="0">
                <a:latin typeface="Calibri" panose="020F0502020204030204" pitchFamily="34" charset="0"/>
                <a:ea typeface="Calibri" panose="020F0502020204030204" pitchFamily="34" charset="0"/>
                <a:cs typeface="Calibri" panose="020F0502020204030204" pitchFamily="34" charset="0"/>
              </a:rPr>
              <a:t>D</a:t>
            </a:r>
            <a:r>
              <a:rPr lang="en-CA" sz="2400" kern="100" dirty="0">
                <a:effectLst/>
                <a:latin typeface="Calibri" panose="020F0502020204030204" pitchFamily="34" charset="0"/>
                <a:ea typeface="Calibri" panose="020F0502020204030204" pitchFamily="34" charset="0"/>
                <a:cs typeface="Calibri" panose="020F0502020204030204" pitchFamily="34" charset="0"/>
              </a:rPr>
              <a:t>o the right thing 🌈</a:t>
            </a:r>
          </a:p>
          <a:p>
            <a:pPr marL="342900" lvl="0" indent="-342900">
              <a:lnSpc>
                <a:spcPct val="150000"/>
              </a:lnSpc>
              <a:spcAft>
                <a:spcPts val="800"/>
              </a:spcAft>
              <a:buFont typeface="Wingdings" panose="05000000000000000000" pitchFamily="2" charset="2"/>
              <a:buChar char=""/>
            </a:pPr>
            <a:r>
              <a:rPr lang="en-CA" sz="2400" kern="100" dirty="0">
                <a:latin typeface="Calibri" panose="020F0502020204030204" pitchFamily="34" charset="0"/>
                <a:ea typeface="Calibri" panose="020F0502020204030204" pitchFamily="34" charset="0"/>
                <a:cs typeface="Calibri" panose="020F0502020204030204" pitchFamily="34" charset="0"/>
              </a:rPr>
              <a:t>M</a:t>
            </a:r>
            <a:r>
              <a:rPr lang="en-CA" sz="2400" kern="100" dirty="0">
                <a:effectLst/>
                <a:latin typeface="Calibri" panose="020F0502020204030204" pitchFamily="34" charset="0"/>
                <a:ea typeface="Calibri" panose="020F0502020204030204" pitchFamily="34" charset="0"/>
                <a:cs typeface="Calibri" panose="020F0502020204030204" pitchFamily="34" charset="0"/>
              </a:rPr>
              <a:t>ake a difference in your community 🤲  </a:t>
            </a:r>
          </a:p>
        </p:txBody>
      </p:sp>
      <p:pic>
        <p:nvPicPr>
          <p:cNvPr id="12" name="Picture 11">
            <a:extLst>
              <a:ext uri="{FF2B5EF4-FFF2-40B4-BE49-F238E27FC236}">
                <a16:creationId xmlns:a16="http://schemas.microsoft.com/office/drawing/2014/main" id="{83DA657C-A6F8-3480-A192-F3E1AC7AD712}"/>
              </a:ext>
            </a:extLst>
          </p:cNvPr>
          <p:cNvPicPr>
            <a:picLocks noChangeAspect="1"/>
          </p:cNvPicPr>
          <p:nvPr/>
        </p:nvPicPr>
        <p:blipFill>
          <a:blip r:embed="rId4"/>
          <a:stretch>
            <a:fillRect/>
          </a:stretch>
        </p:blipFill>
        <p:spPr>
          <a:xfrm>
            <a:off x="7120328" y="1396211"/>
            <a:ext cx="4924848" cy="3411529"/>
          </a:xfrm>
          <a:prstGeom prst="rect">
            <a:avLst/>
          </a:prstGeom>
          <a:ln>
            <a:solidFill>
              <a:srgbClr val="FF0066"/>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2274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389681" y="0"/>
            <a:ext cx="9636967" cy="1341120"/>
          </a:xfrm>
        </p:spPr>
        <p:txBody>
          <a:bodyPr/>
          <a:lstStyle/>
          <a:p>
            <a:r>
              <a:rPr lang="en-CA" sz="4400" b="1" dirty="0">
                <a:latin typeface="Meta-Bold"/>
              </a:rPr>
              <a:t>How the Award Works</a:t>
            </a:r>
            <a:br>
              <a:rPr lang="en-CA" sz="4400" b="1" dirty="0">
                <a:latin typeface="Meta-Bold"/>
              </a:rPr>
            </a:br>
            <a:endParaRPr lang="en-CA"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r>
              <a:rPr kumimoji="0" lang="fr-FR"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t>
            </a:r>
            <a:endPar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4" name="TextBox 3">
            <a:extLst>
              <a:ext uri="{FF2B5EF4-FFF2-40B4-BE49-F238E27FC236}">
                <a16:creationId xmlns:a16="http://schemas.microsoft.com/office/drawing/2014/main" id="{54D34337-674B-D79B-A05F-2B80537DD51E}"/>
              </a:ext>
            </a:extLst>
          </p:cNvPr>
          <p:cNvSpPr txBox="1"/>
          <p:nvPr/>
        </p:nvSpPr>
        <p:spPr>
          <a:xfrm>
            <a:off x="2540561" y="790262"/>
            <a:ext cx="4723839" cy="5016758"/>
          </a:xfrm>
          <a:prstGeom prst="rect">
            <a:avLst/>
          </a:prstGeom>
          <a:noFill/>
        </p:spPr>
        <p:txBody>
          <a:bodyPr wrap="square" rtlCol="0">
            <a:spAutoFit/>
          </a:bodyPr>
          <a:lstStyle/>
          <a:p>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Be a Community Superstar! (Voluntary Service) </a:t>
            </a:r>
            <a:r>
              <a:rPr lang="en-US" sz="2000" dirty="0">
                <a:latin typeface="Calibri" panose="020F0502020204030204" pitchFamily="34" charset="0"/>
                <a:ea typeface="Calibri" panose="020F0502020204030204" pitchFamily="34" charset="0"/>
                <a:cs typeface="Calibri" panose="020F0502020204030204" pitchFamily="34" charset="0"/>
              </a:rPr>
              <a:t>– Make a difference in your community! </a:t>
            </a:r>
            <a:r>
              <a:rPr lang="en-CA" sz="2000" b="0" i="0" dirty="0">
                <a:solidFill>
                  <a:srgbClr val="0D0D0D"/>
                </a:solidFill>
                <a:effectLst/>
                <a:highlight>
                  <a:srgbClr val="FFFFFF"/>
                </a:highlight>
                <a:latin typeface="Söhne"/>
              </a:rPr>
              <a:t>🌟</a:t>
            </a:r>
            <a:endParaRPr lang="en-US" sz="2000" dirty="0">
              <a:latin typeface="Calibri" panose="020F0502020204030204" pitchFamily="34" charset="0"/>
              <a:ea typeface="Calibri" panose="020F0502020204030204" pitchFamily="34" charset="0"/>
              <a:cs typeface="Calibri" panose="020F0502020204030204" pitchFamily="34" charset="0"/>
            </a:endParaRPr>
          </a:p>
          <a:p>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2000" b="1" dirty="0">
                <a:solidFill>
                  <a:srgbClr val="FFCC00"/>
                </a:solidFill>
                <a:latin typeface="Calibri" panose="020F0502020204030204" pitchFamily="34" charset="0"/>
                <a:ea typeface="Calibri" panose="020F0502020204030204" pitchFamily="34" charset="0"/>
                <a:cs typeface="Calibri" panose="020F0502020204030204" pitchFamily="34" charset="0"/>
              </a:rPr>
              <a:t>Turn Fitness into Fun! (Physical Recreation) </a:t>
            </a:r>
            <a:r>
              <a:rPr lang="en-US" sz="2000" dirty="0">
                <a:latin typeface="Calibri" panose="020F0502020204030204" pitchFamily="34" charset="0"/>
                <a:ea typeface="Calibri" panose="020F0502020204030204" pitchFamily="34" charset="0"/>
                <a:cs typeface="Calibri" panose="020F0502020204030204" pitchFamily="34" charset="0"/>
              </a:rPr>
              <a:t>- Stay active and healthy </a:t>
            </a:r>
          </a:p>
          <a:p>
            <a:r>
              <a:rPr lang="en-US" sz="2000" dirty="0">
                <a:latin typeface="Calibri" panose="020F0502020204030204" pitchFamily="34" charset="0"/>
                <a:ea typeface="Calibri" panose="020F0502020204030204" pitchFamily="34" charset="0"/>
                <a:cs typeface="Calibri" panose="020F0502020204030204" pitchFamily="34" charset="0"/>
              </a:rPr>
              <a:t>while adding your own touch of fun! </a:t>
            </a:r>
            <a:r>
              <a:rPr lang="en-CA" sz="2000" b="0" i="0" dirty="0">
                <a:solidFill>
                  <a:srgbClr val="0D0D0D"/>
                </a:solidFill>
                <a:effectLst/>
                <a:highlight>
                  <a:srgbClr val="FFFFFF"/>
                </a:highlight>
                <a:latin typeface="Söhne"/>
              </a:rPr>
              <a:t>🏃‍♂️</a:t>
            </a:r>
            <a:endParaRPr lang="en-US" sz="2000" dirty="0">
              <a:latin typeface="Calibri" panose="020F0502020204030204" pitchFamily="34" charset="0"/>
              <a:ea typeface="Calibri" panose="020F0502020204030204" pitchFamily="34" charset="0"/>
              <a:cs typeface="Calibri" panose="020F0502020204030204" pitchFamily="34" charset="0"/>
            </a:endParaRPr>
          </a:p>
          <a:p>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2000" b="1" dirty="0">
                <a:solidFill>
                  <a:srgbClr val="00B0F0"/>
                </a:solidFill>
                <a:latin typeface="Calibri" panose="020F0502020204030204" pitchFamily="34" charset="0"/>
                <a:ea typeface="Calibri" panose="020F0502020204030204" pitchFamily="34" charset="0"/>
                <a:cs typeface="Calibri" panose="020F0502020204030204" pitchFamily="34" charset="0"/>
              </a:rPr>
              <a:t>Transform Your Passion into Power! (Skill) </a:t>
            </a:r>
            <a:r>
              <a:rPr lang="en-US" sz="2000" dirty="0">
                <a:latin typeface="Calibri" panose="020F0502020204030204" pitchFamily="34" charset="0"/>
                <a:ea typeface="Calibri" panose="020F0502020204030204" pitchFamily="34" charset="0"/>
                <a:cs typeface="Calibri" panose="020F0502020204030204" pitchFamily="34" charset="0"/>
              </a:rPr>
              <a:t>– Tap into your passions and interests while doing the things that you love! </a:t>
            </a:r>
            <a:r>
              <a:rPr lang="en-CA" sz="2000" b="0" i="0" dirty="0">
                <a:solidFill>
                  <a:srgbClr val="0D0D0D"/>
                </a:solidFill>
                <a:effectLst/>
                <a:highlight>
                  <a:srgbClr val="FFFFFF"/>
                </a:highlight>
                <a:latin typeface="Söhne"/>
              </a:rPr>
              <a:t>🎨</a:t>
            </a:r>
            <a:endParaRPr lang="en-US" sz="2000" dirty="0">
              <a:latin typeface="Calibri" panose="020F0502020204030204" pitchFamily="34" charset="0"/>
              <a:ea typeface="Calibri" panose="020F0502020204030204" pitchFamily="34" charset="0"/>
              <a:cs typeface="Calibri" panose="020F0502020204030204" pitchFamily="34" charset="0"/>
            </a:endParaRPr>
          </a:p>
          <a:p>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2000" b="1" dirty="0">
                <a:solidFill>
                  <a:schemeClr val="accent6">
                    <a:lumMod val="60000"/>
                    <a:lumOff val="40000"/>
                  </a:schemeClr>
                </a:solidFill>
                <a:latin typeface="Calibri" panose="020F0502020204030204" pitchFamily="34" charset="0"/>
                <a:ea typeface="Calibri" panose="020F0502020204030204" pitchFamily="34" charset="0"/>
                <a:cs typeface="Calibri" panose="020F0502020204030204" pitchFamily="34" charset="0"/>
              </a:rPr>
              <a:t>Plan an Epic Quest with Your Squad! (Adventurous Journey) </a:t>
            </a:r>
            <a:r>
              <a:rPr lang="en-US" sz="2000" dirty="0">
                <a:latin typeface="Calibri" panose="020F0502020204030204" pitchFamily="34" charset="0"/>
                <a:ea typeface="Calibri" panose="020F0502020204030204" pitchFamily="34" charset="0"/>
                <a:cs typeface="Calibri" panose="020F0502020204030204" pitchFamily="34" charset="0"/>
              </a:rPr>
              <a:t>- Get ready for an epic adventure and have the time of your life with a team! </a:t>
            </a:r>
            <a:r>
              <a:rPr lang="en-CA" sz="2000" b="0" i="0" dirty="0">
                <a:solidFill>
                  <a:srgbClr val="0D0D0D"/>
                </a:solidFill>
                <a:effectLst/>
                <a:highlight>
                  <a:srgbClr val="FFFFFF"/>
                </a:highlight>
                <a:latin typeface="Söhne"/>
              </a:rPr>
              <a:t>🌄</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BF35096-253F-77BD-A756-7ECF8D416038}"/>
              </a:ext>
            </a:extLst>
          </p:cNvPr>
          <p:cNvPicPr>
            <a:picLocks noChangeAspect="1"/>
          </p:cNvPicPr>
          <p:nvPr/>
        </p:nvPicPr>
        <p:blipFill>
          <a:blip r:embed="rId4"/>
          <a:stretch>
            <a:fillRect/>
          </a:stretch>
        </p:blipFill>
        <p:spPr>
          <a:xfrm>
            <a:off x="1434723" y="670560"/>
            <a:ext cx="1060796" cy="1066892"/>
          </a:xfrm>
          <a:prstGeom prst="rect">
            <a:avLst/>
          </a:prstGeom>
        </p:spPr>
      </p:pic>
      <p:pic>
        <p:nvPicPr>
          <p:cNvPr id="7" name="Picture 6">
            <a:extLst>
              <a:ext uri="{FF2B5EF4-FFF2-40B4-BE49-F238E27FC236}">
                <a16:creationId xmlns:a16="http://schemas.microsoft.com/office/drawing/2014/main" id="{110BFF83-90DF-F27B-1FE1-3A06DD4A65FF}"/>
              </a:ext>
            </a:extLst>
          </p:cNvPr>
          <p:cNvPicPr>
            <a:picLocks noChangeAspect="1"/>
          </p:cNvPicPr>
          <p:nvPr/>
        </p:nvPicPr>
        <p:blipFill>
          <a:blip r:embed="rId5"/>
          <a:stretch>
            <a:fillRect/>
          </a:stretch>
        </p:blipFill>
        <p:spPr>
          <a:xfrm>
            <a:off x="1426263" y="1929059"/>
            <a:ext cx="1066892" cy="1060796"/>
          </a:xfrm>
          <a:prstGeom prst="rect">
            <a:avLst/>
          </a:prstGeom>
        </p:spPr>
      </p:pic>
      <p:pic>
        <p:nvPicPr>
          <p:cNvPr id="8" name="Picture 7">
            <a:extLst>
              <a:ext uri="{FF2B5EF4-FFF2-40B4-BE49-F238E27FC236}">
                <a16:creationId xmlns:a16="http://schemas.microsoft.com/office/drawing/2014/main" id="{094BF15E-0DBD-5ED8-8228-19C86FB174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33482" y="3181462"/>
            <a:ext cx="1062037" cy="1062037"/>
          </a:xfrm>
          <a:prstGeom prst="rect">
            <a:avLst/>
          </a:prstGeom>
        </p:spPr>
      </p:pic>
      <p:pic>
        <p:nvPicPr>
          <p:cNvPr id="9" name="Picture 8">
            <a:extLst>
              <a:ext uri="{FF2B5EF4-FFF2-40B4-BE49-F238E27FC236}">
                <a16:creationId xmlns:a16="http://schemas.microsoft.com/office/drawing/2014/main" id="{EBEFF43D-5A39-FADB-600F-74795CA6FA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3482" y="4486551"/>
            <a:ext cx="1062037" cy="1062037"/>
          </a:xfrm>
          <a:prstGeom prst="rect">
            <a:avLst/>
          </a:prstGeom>
        </p:spPr>
      </p:pic>
      <p:pic>
        <p:nvPicPr>
          <p:cNvPr id="10" name="Picture 9">
            <a:extLst>
              <a:ext uri="{FF2B5EF4-FFF2-40B4-BE49-F238E27FC236}">
                <a16:creationId xmlns:a16="http://schemas.microsoft.com/office/drawing/2014/main" id="{AADC1595-CC16-0A40-672E-3C9F2DF098F0}"/>
              </a:ext>
            </a:extLst>
          </p:cNvPr>
          <p:cNvPicPr>
            <a:picLocks noChangeAspect="1"/>
          </p:cNvPicPr>
          <p:nvPr/>
        </p:nvPicPr>
        <p:blipFill>
          <a:blip r:embed="rId8"/>
          <a:stretch>
            <a:fillRect/>
          </a:stretch>
        </p:blipFill>
        <p:spPr>
          <a:xfrm>
            <a:off x="7342883" y="1341120"/>
            <a:ext cx="4849117" cy="3585130"/>
          </a:xfrm>
          <a:prstGeom prst="rect">
            <a:avLst/>
          </a:prstGeom>
          <a:solidFill>
            <a:srgbClr val="FFFFFF">
              <a:shade val="85000"/>
            </a:srgbClr>
          </a:solidFill>
          <a:ln w="190500" cap="sq">
            <a:solidFill>
              <a:schemeClr val="accent1">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645349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534159" y="183735"/>
            <a:ext cx="9636967" cy="1325563"/>
          </a:xfrm>
        </p:spPr>
        <p:txBody>
          <a:bodyPr/>
          <a:lstStyle/>
          <a:p>
            <a:r>
              <a:rPr lang="en-CA" sz="4400" b="1" dirty="0">
                <a:latin typeface="Meta-Bold"/>
              </a:rPr>
              <a:t>SMART Goals</a:t>
            </a:r>
            <a:br>
              <a:rPr lang="en-US" dirty="0"/>
            </a:br>
            <a:endParaRPr lang="en-CA"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p>
        </p:txBody>
      </p:sp>
      <p:sp>
        <p:nvSpPr>
          <p:cNvPr id="4" name="TextBox 3">
            <a:extLst>
              <a:ext uri="{FF2B5EF4-FFF2-40B4-BE49-F238E27FC236}">
                <a16:creationId xmlns:a16="http://schemas.microsoft.com/office/drawing/2014/main" id="{823FB59B-46CE-EA35-426E-213CC9E45BB1}"/>
              </a:ext>
            </a:extLst>
          </p:cNvPr>
          <p:cNvSpPr txBox="1"/>
          <p:nvPr/>
        </p:nvSpPr>
        <p:spPr>
          <a:xfrm>
            <a:off x="9042400" y="3047760"/>
            <a:ext cx="184731" cy="369332"/>
          </a:xfrm>
          <a:prstGeom prst="rect">
            <a:avLst/>
          </a:prstGeom>
          <a:noFill/>
        </p:spPr>
        <p:txBody>
          <a:bodyPr wrap="none" rtlCol="0">
            <a:spAutoFit/>
          </a:bodyPr>
          <a:lstStyle/>
          <a:p>
            <a:endParaRPr lang="en-CA" dirty="0"/>
          </a:p>
        </p:txBody>
      </p:sp>
      <p:sp>
        <p:nvSpPr>
          <p:cNvPr id="11" name="TextBox 10">
            <a:extLst>
              <a:ext uri="{FF2B5EF4-FFF2-40B4-BE49-F238E27FC236}">
                <a16:creationId xmlns:a16="http://schemas.microsoft.com/office/drawing/2014/main" id="{82E47B99-5042-6112-E8D9-F666638ED910}"/>
              </a:ext>
            </a:extLst>
          </p:cNvPr>
          <p:cNvSpPr txBox="1"/>
          <p:nvPr/>
        </p:nvSpPr>
        <p:spPr>
          <a:xfrm>
            <a:off x="1534159" y="1003324"/>
            <a:ext cx="5029201" cy="4524315"/>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CA" sz="2400" b="0" i="0" u="none" strike="noStrike" kern="1200" cap="none" spc="0" normalizeH="0" baseline="0" noProof="0" dirty="0">
                <a:ln>
                  <a:noFill/>
                </a:ln>
                <a:solidFill>
                  <a:srgbClr val="0D0D0D"/>
                </a:solidFill>
                <a:effectLst/>
                <a:highlight>
                  <a:srgbClr val="FFFFFF"/>
                </a:highlight>
                <a:uLnTx/>
                <a:uFillTx/>
                <a:latin typeface="Söhne"/>
                <a:ea typeface="+mn-ea"/>
                <a:cs typeface="+mn-cs"/>
              </a:rPr>
              <a:t>🎯 </a:t>
            </a:r>
            <a:r>
              <a:rPr kumimoji="0" lang="en-CA" sz="2400" b="1" i="0" u="none" strike="noStrike" kern="1200" cap="none" spc="0" normalizeH="0" baseline="0" noProof="0" dirty="0">
                <a:ln>
                  <a:noFill/>
                </a:ln>
                <a:solidFill>
                  <a:srgbClr val="0D0D0D"/>
                </a:solidFill>
                <a:effectLst/>
                <a:highlight>
                  <a:srgbClr val="FFFFFF"/>
                </a:highlight>
                <a:uLnTx/>
                <a:uFillTx/>
                <a:latin typeface="Söhne"/>
                <a:ea typeface="+mn-ea"/>
                <a:cs typeface="+mn-cs"/>
              </a:rPr>
              <a:t>You will need to make a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SMART goal for each of your activities.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SMART stands for Specific, Measurable, Achievable, Realistic, and Time-bound. </a:t>
            </a:r>
          </a:p>
          <a:p>
            <a:pPr marL="0" marR="0" lvl="0" indent="0" algn="l" defTabSz="914400" rtl="0" eaLnBrk="1" fontAlgn="auto" latinLnBrk="0" hangingPunct="1">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Example SMART Goal for Skill: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Over the next 13 weeks, I will dedicate 1 hour per week to my building skills in Minecraft. I will focus on building techniques, like detailing and interior design to create cool structures.</a:t>
            </a:r>
            <a:endParaRPr kumimoji="0" lang="en-CA"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8F76C6BF-343A-5436-69B7-19BB5DC63A8A}"/>
              </a:ext>
            </a:extLst>
          </p:cNvPr>
          <p:cNvPicPr>
            <a:picLocks noChangeAspect="1"/>
          </p:cNvPicPr>
          <p:nvPr/>
        </p:nvPicPr>
        <p:blipFill>
          <a:blip r:embed="rId4">
            <a:extLst>
              <a:ext uri="{28A0092B-C50C-407E-A947-70E740481C1C}">
                <a14:useLocalDpi xmlns:a14="http://schemas.microsoft.com/office/drawing/2010/main" val="0"/>
              </a:ext>
            </a:extLst>
          </a:blip>
          <a:srcRect t="18367" b="18367"/>
          <a:stretch/>
        </p:blipFill>
        <p:spPr>
          <a:xfrm>
            <a:off x="6563360" y="1539061"/>
            <a:ext cx="5457714" cy="3452839"/>
          </a:xfrm>
          <a:prstGeom prst="rect">
            <a:avLst/>
          </a:prstGeom>
          <a:ln>
            <a:solidFill>
              <a:srgbClr val="7030A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7029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E92943-643A-B136-1011-EF47311E5EF9}"/>
              </a:ext>
            </a:extLst>
          </p:cNvPr>
          <p:cNvSpPr>
            <a:spLocks noGrp="1"/>
          </p:cNvSpPr>
          <p:nvPr>
            <p:ph type="title"/>
          </p:nvPr>
        </p:nvSpPr>
        <p:spPr>
          <a:xfrm>
            <a:off x="1442512" y="123774"/>
            <a:ext cx="11085434" cy="1325563"/>
          </a:xfrm>
        </p:spPr>
        <p:txBody>
          <a:bodyPr>
            <a:normAutofit fontScale="90000"/>
          </a:bodyPr>
          <a:lstStyle/>
          <a:p>
            <a:r>
              <a:rPr lang="en-CA" sz="4000" b="1" kern="100" dirty="0">
                <a:effectLst/>
                <a:latin typeface="Meta-Bold"/>
                <a:ea typeface="Calibri" panose="020F0502020204030204" pitchFamily="34" charset="0"/>
                <a:cs typeface="Times New Roman" panose="02020603050405020304" pitchFamily="18" charset="0"/>
              </a:rPr>
              <a:t>Your Activities </a:t>
            </a:r>
            <a:r>
              <a:rPr lang="en-CA" sz="4000" b="1" kern="100" dirty="0">
                <a:latin typeface="Meta-Bold"/>
                <a:ea typeface="Calibri" panose="020F0502020204030204" pitchFamily="34" charset="0"/>
                <a:cs typeface="Times New Roman" panose="02020603050405020304" pitchFamily="18" charset="0"/>
              </a:rPr>
              <a:t>C</a:t>
            </a:r>
            <a:r>
              <a:rPr lang="en-CA" sz="4000" b="1" kern="100" dirty="0">
                <a:effectLst/>
                <a:latin typeface="Meta-Bold"/>
                <a:ea typeface="Calibri" panose="020F0502020204030204" pitchFamily="34" charset="0"/>
                <a:cs typeface="Times New Roman" panose="02020603050405020304" pitchFamily="18" charset="0"/>
              </a:rPr>
              <a:t>ount if You Use the 7 Elements of the Award Canada Way:</a:t>
            </a:r>
            <a:br>
              <a:rPr lang="en-CA" sz="4400" kern="100" dirty="0">
                <a:effectLst/>
                <a:latin typeface="Meta-Bold"/>
                <a:ea typeface="Calibri" panose="020F0502020204030204" pitchFamily="34" charset="0"/>
                <a:cs typeface="Times New Roman" panose="02020603050405020304" pitchFamily="18" charset="0"/>
              </a:rPr>
            </a:br>
            <a:endParaRPr lang="en-CA"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0561BBC-E45D-9029-C15D-7F044D6BC177}"/>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p>
        </p:txBody>
      </p:sp>
      <p:sp>
        <p:nvSpPr>
          <p:cNvPr id="2" name="TextBox 1">
            <a:extLst>
              <a:ext uri="{FF2B5EF4-FFF2-40B4-BE49-F238E27FC236}">
                <a16:creationId xmlns:a16="http://schemas.microsoft.com/office/drawing/2014/main" id="{E92C3706-AD86-976F-EA43-BC1C0E69B46B}"/>
              </a:ext>
            </a:extLst>
          </p:cNvPr>
          <p:cNvSpPr txBox="1"/>
          <p:nvPr/>
        </p:nvSpPr>
        <p:spPr>
          <a:xfrm>
            <a:off x="1442512" y="919691"/>
            <a:ext cx="6268928" cy="501861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1. </a:t>
            </a:r>
            <a:r>
              <a:rPr kumimoji="0" lang="en-US" sz="24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Follow the Award framework </a:t>
            </a:r>
            <a:r>
              <a:rPr kumimoji="0" lang="en-US" sz="2400" b="1"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2. </a:t>
            </a:r>
            <a:r>
              <a:rPr kumimoji="0" lang="en-US" sz="24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Set SMART Goals. Use ChatGPT for help! </a:t>
            </a:r>
            <a:r>
              <a:rPr kumimoji="0" lang="en-CA" sz="24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a:t>
            </a:r>
            <a:endParaRPr kumimoji="0" lang="en-US" sz="24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3. </a:t>
            </a:r>
            <a:r>
              <a:rPr kumimoji="0" lang="en-US" sz="24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Choose activities that you enjoy </a:t>
            </a:r>
            <a:r>
              <a:rPr kumimoji="0" lang="en-CA" sz="24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a:t>
            </a:r>
            <a:endParaRPr kumimoji="0" lang="en-US" sz="24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4. </a:t>
            </a:r>
            <a:r>
              <a:rPr kumimoji="0" lang="en-US" sz="24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Pick activities that help you grow </a:t>
            </a:r>
            <a:r>
              <a:rPr kumimoji="0" lang="en-CA" sz="24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a:t>
            </a:r>
            <a:endParaRPr kumimoji="0" lang="en-US" sz="24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5. </a:t>
            </a:r>
            <a:r>
              <a:rPr kumimoji="0" lang="en-US" sz="24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Find Assessors for advice and help </a:t>
            </a:r>
            <a:r>
              <a:rPr kumimoji="0" lang="en-CA" sz="24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a:t>
            </a:r>
            <a:endParaRPr kumimoji="0" lang="en-US" sz="24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6. </a:t>
            </a:r>
            <a:r>
              <a:rPr kumimoji="0" lang="en-US" sz="24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Do things that challenge you and teach you new skills </a:t>
            </a:r>
            <a:r>
              <a:rPr kumimoji="0" lang="en-CA" sz="24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a:t>
            </a:r>
            <a:endParaRPr kumimoji="0" lang="en-US" sz="24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7. </a:t>
            </a:r>
            <a:r>
              <a:rPr kumimoji="0" lang="en-US" sz="24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Think about what you did, learned, and how to improve </a:t>
            </a:r>
            <a:r>
              <a:rPr kumimoji="0" lang="en-CA" sz="24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a:t>
            </a:r>
            <a:endParaRPr kumimoji="0" lang="en-US" sz="24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20ED591-2346-9FC9-3013-02D15B428714}"/>
              </a:ext>
            </a:extLst>
          </p:cNvPr>
          <p:cNvPicPr>
            <a:picLocks noChangeAspect="1"/>
          </p:cNvPicPr>
          <p:nvPr/>
        </p:nvPicPr>
        <p:blipFill>
          <a:blip r:embed="rId4"/>
          <a:stretch>
            <a:fillRect/>
          </a:stretch>
        </p:blipFill>
        <p:spPr>
          <a:xfrm>
            <a:off x="7782560" y="1623876"/>
            <a:ext cx="4210974" cy="3610248"/>
          </a:xfrm>
          <a:prstGeom prst="rect">
            <a:avLst/>
          </a:prstGeom>
          <a:ln>
            <a:solidFill>
              <a:srgbClr val="92D05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951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442512" y="45235"/>
            <a:ext cx="9636967" cy="1325563"/>
          </a:xfrm>
        </p:spPr>
        <p:txBody>
          <a:bodyPr/>
          <a:lstStyle/>
          <a:p>
            <a:r>
              <a:rPr lang="en-CA" sz="4400" b="1" dirty="0">
                <a:latin typeface="Meta-Bold"/>
              </a:rPr>
              <a:t>Get Creative - Use The Activity Zone!</a:t>
            </a:r>
            <a:br>
              <a:rPr lang="en-CA" sz="4400" b="1" dirty="0">
                <a:latin typeface="Meta-Bold"/>
              </a:rPr>
            </a:br>
            <a:endParaRPr lang="en-CA"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r>
              <a:rPr kumimoji="0" lang="fr-FR"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t>
            </a:r>
            <a:endPar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4" name="Picture 3">
            <a:extLst>
              <a:ext uri="{FF2B5EF4-FFF2-40B4-BE49-F238E27FC236}">
                <a16:creationId xmlns:a16="http://schemas.microsoft.com/office/drawing/2014/main" id="{09223BAB-B6B6-D16B-6ED7-42C3657A3890}"/>
              </a:ext>
            </a:extLst>
          </p:cNvPr>
          <p:cNvPicPr>
            <a:picLocks noChangeAspect="1"/>
          </p:cNvPicPr>
          <p:nvPr/>
        </p:nvPicPr>
        <p:blipFill>
          <a:blip r:embed="rId4"/>
          <a:stretch>
            <a:fillRect/>
          </a:stretch>
        </p:blipFill>
        <p:spPr>
          <a:xfrm>
            <a:off x="6677067" y="1144490"/>
            <a:ext cx="5380439" cy="3633120"/>
          </a:xfrm>
          <a:prstGeom prst="rect">
            <a:avLst/>
          </a:prstGeom>
          <a:ln>
            <a:solidFill>
              <a:srgbClr val="92D050"/>
            </a:solidFill>
          </a:ln>
        </p:spPr>
      </p:pic>
      <p:sp>
        <p:nvSpPr>
          <p:cNvPr id="6" name="TextBox 5">
            <a:extLst>
              <a:ext uri="{FF2B5EF4-FFF2-40B4-BE49-F238E27FC236}">
                <a16:creationId xmlns:a16="http://schemas.microsoft.com/office/drawing/2014/main" id="{45D458AF-5DDB-AC67-F466-5EC95CF3ADCE}"/>
              </a:ext>
            </a:extLst>
          </p:cNvPr>
          <p:cNvSpPr txBox="1"/>
          <p:nvPr/>
        </p:nvSpPr>
        <p:spPr>
          <a:xfrm>
            <a:off x="7146163" y="4928233"/>
            <a:ext cx="4897893" cy="646331"/>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hlinkClick r:id="rId5"/>
              </a:rPr>
              <a:t>https://www.dukeofed.org/award-activity-zone/</a:t>
            </a:r>
            <a:endParaRPr lang="en-US" dirty="0">
              <a:latin typeface="Calibri" panose="020F0502020204030204" pitchFamily="34" charset="0"/>
              <a:ea typeface="Calibri" panose="020F0502020204030204" pitchFamily="34" charset="0"/>
              <a:cs typeface="Calibri" panose="020F0502020204030204" pitchFamily="34" charset="0"/>
            </a:endParaRPr>
          </a:p>
          <a:p>
            <a:endParaRPr lang="en-CA" dirty="0"/>
          </a:p>
        </p:txBody>
      </p:sp>
      <p:sp>
        <p:nvSpPr>
          <p:cNvPr id="7" name="TextBox 6">
            <a:extLst>
              <a:ext uri="{FF2B5EF4-FFF2-40B4-BE49-F238E27FC236}">
                <a16:creationId xmlns:a16="http://schemas.microsoft.com/office/drawing/2014/main" id="{AA7406F2-C5F0-6E53-322D-BBA210745826}"/>
              </a:ext>
            </a:extLst>
          </p:cNvPr>
          <p:cNvSpPr txBox="1"/>
          <p:nvPr/>
        </p:nvSpPr>
        <p:spPr>
          <a:xfrm>
            <a:off x="1527041" y="716874"/>
            <a:ext cx="4903901" cy="4893647"/>
          </a:xfrm>
          <a:prstGeom prst="rect">
            <a:avLst/>
          </a:prstGeom>
          <a:noFill/>
        </p:spPr>
        <p:txBody>
          <a:bodyPr wrap="square" rtlCol="0">
            <a:spAutoFit/>
          </a:bodyPr>
          <a:lstStyle/>
          <a:p>
            <a:pPr algn="ctr"/>
            <a:r>
              <a:rPr lang="en-US" sz="2400"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The Activity </a:t>
            </a:r>
            <a:r>
              <a:rPr lang="en-US" sz="2400" dirty="0">
                <a:highlight>
                  <a:srgbClr val="FFFFFF"/>
                </a:highlight>
                <a:latin typeface="Calibri" panose="020F0502020204030204" pitchFamily="34" charset="0"/>
                <a:ea typeface="Calibri" panose="020F0502020204030204" pitchFamily="34" charset="0"/>
                <a:cs typeface="Calibri" panose="020F0502020204030204" pitchFamily="34" charset="0"/>
              </a:rPr>
              <a:t>Z</a:t>
            </a:r>
            <a:r>
              <a:rPr lang="en-US" sz="2400"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one is your go-to spot for activity </a:t>
            </a:r>
            <a:r>
              <a:rPr lang="en-US" sz="2400" dirty="0">
                <a:highlight>
                  <a:srgbClr val="FFFFFF"/>
                </a:highlight>
                <a:latin typeface="Calibri" panose="020F0502020204030204" pitchFamily="34" charset="0"/>
                <a:ea typeface="Calibri" panose="020F0502020204030204" pitchFamily="34" charset="0"/>
                <a:cs typeface="Calibri" panose="020F0502020204030204" pitchFamily="34" charset="0"/>
              </a:rPr>
              <a:t>ideas! </a:t>
            </a:r>
            <a:r>
              <a:rPr lang="en-US" sz="2400"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You can either choose from our awesome activities below or come up with your own—either way, it’s all about having fun and growing along the way!</a:t>
            </a:r>
          </a:p>
          <a:p>
            <a:pPr algn="ctr"/>
            <a:r>
              <a:rPr lang="en-US" sz="2400"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 </a:t>
            </a:r>
          </a:p>
          <a:p>
            <a:pPr algn="ctr"/>
            <a:r>
              <a:rPr lang="en-US" sz="2400" b="1"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Explore some of the activity ideas or create your own and see where your Award journey takes you. And remember, you can do all of them with friends and/or use school activities!</a:t>
            </a:r>
          </a:p>
        </p:txBody>
      </p:sp>
    </p:spTree>
    <p:extLst>
      <p:ext uri="{BB962C8B-B14F-4D97-AF65-F5344CB8AC3E}">
        <p14:creationId xmlns:p14="http://schemas.microsoft.com/office/powerpoint/2010/main" val="2286709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466163" y="0"/>
            <a:ext cx="9636967" cy="1325563"/>
          </a:xfrm>
        </p:spPr>
        <p:txBody>
          <a:bodyPr/>
          <a:lstStyle/>
          <a:p>
            <a:r>
              <a:rPr lang="en-CA" sz="4400" b="1" dirty="0">
                <a:latin typeface="Meta-Bold"/>
              </a:rPr>
              <a:t>Get Creative - Use The Activity Zone!</a:t>
            </a:r>
            <a:br>
              <a:rPr lang="en-CA" sz="4400" b="1" dirty="0">
                <a:latin typeface="Meta-Bold"/>
              </a:rPr>
            </a:br>
            <a:endParaRPr lang="en-CA"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2024 The Duke of Edinburgh's International Award – Canada, All Rights Reserved</a:t>
            </a:r>
          </a:p>
        </p:txBody>
      </p:sp>
      <p:sp>
        <p:nvSpPr>
          <p:cNvPr id="4" name="TextBox 3">
            <a:extLst>
              <a:ext uri="{FF2B5EF4-FFF2-40B4-BE49-F238E27FC236}">
                <a16:creationId xmlns:a16="http://schemas.microsoft.com/office/drawing/2014/main" id="{472B01D6-529B-A471-7A04-0C998BF1E746}"/>
              </a:ext>
            </a:extLst>
          </p:cNvPr>
          <p:cNvSpPr txBox="1"/>
          <p:nvPr/>
        </p:nvSpPr>
        <p:spPr>
          <a:xfrm>
            <a:off x="1361232" y="568960"/>
            <a:ext cx="6949648" cy="5021055"/>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You'll see that there are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many different activities you can choose from in the Activity Zone.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By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choosing activities that align with your passions and interests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you can make your participation in the Award even more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meaningful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and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enjoyable.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Remember, the key is to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select activities that you are genuinely interested in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so they can count towards your Award and keep you motivated throughout the process.</a:t>
            </a:r>
          </a:p>
        </p:txBody>
      </p:sp>
      <p:pic>
        <p:nvPicPr>
          <p:cNvPr id="6" name="Picture 5">
            <a:extLst>
              <a:ext uri="{FF2B5EF4-FFF2-40B4-BE49-F238E27FC236}">
                <a16:creationId xmlns:a16="http://schemas.microsoft.com/office/drawing/2014/main" id="{F1886AD6-E666-B210-B861-CFF2BBD465A1}"/>
              </a:ext>
            </a:extLst>
          </p:cNvPr>
          <p:cNvPicPr>
            <a:picLocks noChangeAspect="1"/>
          </p:cNvPicPr>
          <p:nvPr/>
        </p:nvPicPr>
        <p:blipFill>
          <a:blip r:embed="rId4"/>
          <a:stretch>
            <a:fillRect/>
          </a:stretch>
        </p:blipFill>
        <p:spPr>
          <a:xfrm>
            <a:off x="8310880" y="932705"/>
            <a:ext cx="3618862" cy="4512408"/>
          </a:xfrm>
          <a:prstGeom prst="rect">
            <a:avLst/>
          </a:prstGeom>
          <a:ln>
            <a:solidFill>
              <a:srgbClr val="FFFF00"/>
            </a:solidFill>
          </a:ln>
        </p:spPr>
      </p:pic>
    </p:spTree>
    <p:extLst>
      <p:ext uri="{BB962C8B-B14F-4D97-AF65-F5344CB8AC3E}">
        <p14:creationId xmlns:p14="http://schemas.microsoft.com/office/powerpoint/2010/main" val="398272207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205B3968-48CC-4CA2-8102-EE6406B0857F}" vid="{B20C5894-E0C6-4D64-93E3-B812F79BB4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CF5FE9F3ED7346957FF1B8CF3CEF88" ma:contentTypeVersion="22" ma:contentTypeDescription="Create a new document." ma:contentTypeScope="" ma:versionID="3efef28865df025695f9a500a2687e8a">
  <xsd:schema xmlns:xsd="http://www.w3.org/2001/XMLSchema" xmlns:xs="http://www.w3.org/2001/XMLSchema" xmlns:p="http://schemas.microsoft.com/office/2006/metadata/properties" xmlns:ns2="67b8e64d-1aae-45b2-9e98-892fa801a2c5" xmlns:ns3="63e0993c-bbfb-40b3-ac1d-d53c280ab75a" xmlns:ns4="http://schemas.microsoft.com/sharepoint/v4" targetNamespace="http://schemas.microsoft.com/office/2006/metadata/properties" ma:root="true" ma:fieldsID="41b84463a978884eee17146b8752d20b" ns2:_="" ns3:_="" ns4:_="">
    <xsd:import namespace="67b8e64d-1aae-45b2-9e98-892fa801a2c5"/>
    <xsd:import namespace="63e0993c-bbfb-40b3-ac1d-d53c280ab75a"/>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anager" minOccurs="0"/>
                <xsd:element ref="ns2:MediaLengthInSeconds" minOccurs="0"/>
                <xsd:element ref="ns4:IconOverlay"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b8e64d-1aae-45b2-9e98-892fa801a2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anager" ma:index="20" nillable="true" ma:displayName="Content Manager" ma:format="Dropdown" ma:internalName="Manager">
      <xsd:complexType>
        <xsd:complexContent>
          <xsd:extension base="dms:MultiChoiceFillIn">
            <xsd:sequence>
              <xsd:element name="Value" maxOccurs="unbounded" minOccurs="0" nillable="true">
                <xsd:simpleType>
                  <xsd:union memberTypes="dms:Text">
                    <xsd:simpleType>
                      <xsd:restriction base="dms:Choice">
                        <xsd:enumeration value="Stephen De-Wint"/>
                        <xsd:enumeration value="Victoria Selano"/>
                        <xsd:enumeration value="Trudy Carlisle"/>
                        <xsd:enumeration value="Mark Little"/>
                      </xsd:restriction>
                    </xsd:simpleType>
                  </xsd:union>
                </xsd:simpleType>
              </xsd:element>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6d35247-315e-4060-a134-4e7a814c45b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e0993c-bbfb-40b3-ac1d-d53c280ab75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e6413646-41ec-4d59-a3d7-083e104d5393}" ma:internalName="TaxCatchAll" ma:showField="CatchAllData" ma:web="63e0993c-bbfb-40b3-ac1d-d53c280ab75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anager xmlns="67b8e64d-1aae-45b2-9e98-892fa801a2c5" xsi:nil="true"/>
    <IconOverlay xmlns="http://schemas.microsoft.com/sharepoint/v4" xsi:nil="true"/>
    <lcf76f155ced4ddcb4097134ff3c332f xmlns="67b8e64d-1aae-45b2-9e98-892fa801a2c5">
      <Terms xmlns="http://schemas.microsoft.com/office/infopath/2007/PartnerControls"/>
    </lcf76f155ced4ddcb4097134ff3c332f>
    <TaxCatchAll xmlns="63e0993c-bbfb-40b3-ac1d-d53c280ab75a" xsi:nil="true"/>
    <SharedWithUsers xmlns="63e0993c-bbfb-40b3-ac1d-d53c280ab75a">
      <UserInfo>
        <DisplayName>Carolane Alexandre</DisplayName>
        <AccountId>20645</AccountId>
        <AccountType/>
      </UserInfo>
      <UserInfo>
        <DisplayName>Ashley Smith</DisplayName>
        <AccountId>111</AccountId>
        <AccountType/>
      </UserInfo>
      <UserInfo>
        <DisplayName>Mark Little</DisplayName>
        <AccountId>17479</AccountId>
        <AccountType/>
      </UserInfo>
      <UserInfo>
        <DisplayName>Rebecca Myles</DisplayName>
        <AccountId>27207</AccountId>
        <AccountType/>
      </UserInfo>
      <UserInfo>
        <DisplayName>Trudy Carlisle</DisplayName>
        <AccountId>109</AccountId>
        <AccountType/>
      </UserInfo>
      <UserInfo>
        <DisplayName>Jeremey Ludwig</DisplayName>
        <AccountId>37</AccountId>
        <AccountType/>
      </UserInfo>
      <UserInfo>
        <DisplayName>Karen Gormley</DisplayName>
        <AccountId>22</AccountId>
        <AccountType/>
      </UserInfo>
      <UserInfo>
        <DisplayName>Lynda Buteau</DisplayName>
        <AccountId>732</AccountId>
        <AccountType/>
      </UserInfo>
      <UserInfo>
        <DisplayName>Katherine Kellesis</DisplayName>
        <AccountId>20649</AccountId>
        <AccountType/>
      </UserInfo>
      <UserInfo>
        <DisplayName>Jaspreet Singh</DisplayName>
        <AccountId>20653</AccountId>
        <AccountType/>
      </UserInfo>
      <UserInfo>
        <DisplayName>Jeffrey Yao</DisplayName>
        <AccountId>20979</AccountId>
        <AccountType/>
      </UserInfo>
      <UserInfo>
        <DisplayName>Matt Godfrey</DisplayName>
        <AccountId>1541</AccountId>
        <AccountType/>
      </UserInfo>
      <UserInfo>
        <DisplayName>Laura K. Cogill</DisplayName>
        <AccountId>23</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7E6904-E7EA-4257-B682-B959503792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b8e64d-1aae-45b2-9e98-892fa801a2c5"/>
    <ds:schemaRef ds:uri="63e0993c-bbfb-40b3-ac1d-d53c280ab75a"/>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65CF64-1654-45DA-B11A-F4A2AA8DB68D}">
  <ds:schemaRefs>
    <ds:schemaRef ds:uri="63e0993c-bbfb-40b3-ac1d-d53c280ab75a"/>
    <ds:schemaRef ds:uri="67b8e64d-1aae-45b2-9e98-892fa801a2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6E1AC27-5FE6-4D13-976C-558D5346B6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5806</TotalTime>
  <Words>3807</Words>
  <Application>Microsoft Office PowerPoint</Application>
  <PresentationFormat>Widescreen</PresentationFormat>
  <Paragraphs>224</Paragraphs>
  <Slides>21</Slides>
  <Notes>17</Notes>
  <HiddenSlides>0</HiddenSlides>
  <MMClips>2</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1_Office Theme</vt:lpstr>
      <vt:lpstr>Read Me First: Teacher Instructions </vt:lpstr>
      <vt:lpstr>Award - Canada </vt:lpstr>
      <vt:lpstr>Ready to Begin?! </vt:lpstr>
      <vt:lpstr>The Award will help you: </vt:lpstr>
      <vt:lpstr>How the Award Works </vt:lpstr>
      <vt:lpstr>SMART Goals </vt:lpstr>
      <vt:lpstr>Your Activities Count if You Use the 7 Elements of the Award Canada Way: </vt:lpstr>
      <vt:lpstr>Get Creative - Use The Activity Zone! </vt:lpstr>
      <vt:lpstr>Get Creative - Use The Activity Zone! </vt:lpstr>
      <vt:lpstr>Get Creative - Use The Activity Zone! </vt:lpstr>
      <vt:lpstr>Get Creative - Use The Activity Zone! </vt:lpstr>
      <vt:lpstr>Do Award Activities With Your Friends! </vt:lpstr>
      <vt:lpstr>Award Activities Within Your School! </vt:lpstr>
      <vt:lpstr>More Activity Ideas </vt:lpstr>
      <vt:lpstr>Adventurous Journey! </vt:lpstr>
      <vt:lpstr>Assessors </vt:lpstr>
      <vt:lpstr>Online Record Book (ORB) </vt:lpstr>
      <vt:lpstr>How to Set Up an Activity on ORB </vt:lpstr>
      <vt:lpstr>How to Create a Log on ORB </vt:lpstr>
      <vt:lpstr>Ready to Begin?!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Myles</dc:creator>
  <cp:lastModifiedBy>Rebecca Myles</cp:lastModifiedBy>
  <cp:revision>2</cp:revision>
  <dcterms:created xsi:type="dcterms:W3CDTF">2024-05-17T19:58:13Z</dcterms:created>
  <dcterms:modified xsi:type="dcterms:W3CDTF">2024-08-26T12:03:26Z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0x01010047CF5FE9F3ED7346957FF1B8CF3CEF88</vt:lpwstr>
  </property>
  <property fmtid="{D5CDD505-2E9C-101B-9397-08002B2CF9AE}" pid="3" name="MediaServiceImageTags">
    <vt:lpwstr/>
  </property>
</Properties>
</file>