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89" r:id="rId5"/>
    <p:sldId id="374" r:id="rId6"/>
    <p:sldId id="375" r:id="rId7"/>
    <p:sldId id="376" r:id="rId8"/>
    <p:sldId id="377" r:id="rId9"/>
    <p:sldId id="378" r:id="rId10"/>
    <p:sldId id="379" r:id="rId11"/>
    <p:sldId id="380" r:id="rId12"/>
    <p:sldId id="381" r:id="rId13"/>
    <p:sldId id="382" r:id="rId14"/>
    <p:sldId id="383" r:id="rId15"/>
    <p:sldId id="384" r:id="rId16"/>
    <p:sldId id="385" r:id="rId17"/>
    <p:sldId id="386" r:id="rId18"/>
    <p:sldId id="387" r:id="rId19"/>
    <p:sldId id="3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5BA829-07D3-0824-ECA4-2C39A060AB83}" name="Rebecca Myles" initials="RM" userId="S::rmyles@dukeofed.org::da50b72b-26a0-43c2-bef2-144a50fa3c76" providerId="AD"/>
  <p188:author id="{6556E34A-A8DF-B8A9-EF00-8BA6418FEB95}" name="Karen Gormley" initials="KG" userId="S::kgormley@dukeofed.org::ca8c5456-2f09-4d4f-a19c-569edd72b8d2" providerId="AD"/>
  <p188:author id="{63987565-9F91-5EE6-02BC-3D7C95722C85}" name="Camille McArthur" initials="CM" userId="S::cmcarthur@dukeofed.org::034ba228-2464-47ca-82d8-d0e46041cc6d" providerId="AD"/>
  <p188:author id="{73827588-A801-9570-EB56-7373EB4CA849}" name="Jeremey Ludwig" initials="JL" userId="S::jludwig@dukeofed.org::c060bf46-9c24-4dd1-bab0-cb424cdee467" providerId="AD"/>
  <p188:author id="{EE878CB7-0346-8E99-2A4F-2A356982BBA0}" name="Vicky Buteau" initials="VB" userId="S::vbuteau@dukeofed.org::18d96e33-f207-49c6-a130-54e2e604c2db" providerId="AD"/>
  <p188:author id="{E6BB51E4-E436-A91A-408D-0891E16D62E4}" name="Laura Roberts Wilfrid" initials="LRW" userId="S::lroberts@dukeofed.org::ea42e267-de48-46fb-992b-27be19ea4e46" providerId="AD"/>
  <p188:author id="{EE051FFA-13C6-D6DF-F001-98D8B719B364}" name="M.Little" initials="MOU" userId="M.Little"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73253-39F7-E1AA-19C3-2CE09370D200}" v="424" dt="2024-07-31T12:56:06.557"/>
    <p1510:client id="{8D8EEF14-661F-4F8C-B475-4D90C559ACFB}" v="25" dt="2024-07-31T17:47:20.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88" autoAdjust="0"/>
  </p:normalViewPr>
  <p:slideViewPr>
    <p:cSldViewPr snapToGrid="0">
      <p:cViewPr>
        <p:scale>
          <a:sx n="90" d="100"/>
          <a:sy n="90" d="100"/>
        </p:scale>
        <p:origin x="135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BF502-06A3-4DC1-A6CD-F76745C6EC8A}" type="datetimeFigureOut">
              <a:rPr lang="en-CA" smtClean="0"/>
              <a:t>2024-08-26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44917-6B57-49C5-8FB0-36E9CB411676}" type="slidenum">
              <a:rPr lang="en-CA" smtClean="0"/>
              <a:t>‹#›</a:t>
            </a:fld>
            <a:endParaRPr lang="en-CA"/>
          </a:p>
        </p:txBody>
      </p:sp>
    </p:spTree>
    <p:extLst>
      <p:ext uri="{BB962C8B-B14F-4D97-AF65-F5344CB8AC3E}">
        <p14:creationId xmlns:p14="http://schemas.microsoft.com/office/powerpoint/2010/main" val="3542941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ukeofed.org/award-activity-zon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ukeofed.org/lead-with-adventu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***All notes are a suggested guide to use. Please read through all notes ahead of presenting and feel free to make your own during the presentation.****</a:t>
            </a:r>
            <a:endParaRPr lang="en-US" dirty="0"/>
          </a:p>
          <a:p>
            <a:endParaRPr lang="en-CA" dirty="0"/>
          </a:p>
          <a:p>
            <a:pPr>
              <a:lnSpc>
                <a:spcPct val="107000"/>
              </a:lnSpc>
              <a:spcAft>
                <a:spcPts val="800"/>
              </a:spcAft>
            </a:pPr>
            <a:r>
              <a:rPr lang="en-CA" dirty="0"/>
              <a:t>Hello everyone! Today, we’re going to learn about an exciting program called the Award. This program helps you develop new skills, stay active, help others, meet amazing people, and go on amazing adventures. Let’s dive into this interactive session and see what it’s all about!</a:t>
            </a:r>
          </a:p>
        </p:txBody>
      </p:sp>
      <p:sp>
        <p:nvSpPr>
          <p:cNvPr id="4" name="Slide Number Placeholder 3"/>
          <p:cNvSpPr>
            <a:spLocks noGrp="1"/>
          </p:cNvSpPr>
          <p:nvPr>
            <p:ph type="sldNum" sz="quarter" idx="5"/>
          </p:nvPr>
        </p:nvSpPr>
        <p:spPr/>
        <p:txBody>
          <a:bodyPr/>
          <a:lstStyle/>
          <a:p>
            <a:fld id="{32044917-6B57-49C5-8FB0-36E9CB411676}" type="slidenum">
              <a:rPr lang="en-CA" smtClean="0"/>
              <a:t>2</a:t>
            </a:fld>
            <a:endParaRPr lang="en-CA"/>
          </a:p>
        </p:txBody>
      </p:sp>
    </p:spTree>
    <p:extLst>
      <p:ext uri="{BB962C8B-B14F-4D97-AF65-F5344CB8AC3E}">
        <p14:creationId xmlns:p14="http://schemas.microsoft.com/office/powerpoint/2010/main" val="1822885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cs typeface="Calibri" panose="020F0502020204030204" pitchFamily="34" charset="0"/>
              </a:rPr>
              <a:t>Interactive Activity</a:t>
            </a:r>
          </a:p>
          <a:p>
            <a:r>
              <a:rPr lang="en-US" sz="1200" b="1" dirty="0">
                <a:latin typeface="Calibri" panose="020F0502020204030204" pitchFamily="34" charset="0"/>
                <a:ea typeface="Calibri" panose="020F0502020204030204" pitchFamily="34" charset="0"/>
                <a:cs typeface="Calibri" panose="020F0502020204030204" pitchFamily="34" charset="0"/>
              </a:rPr>
              <a:t>1. Pair Up:</a:t>
            </a:r>
            <a:r>
              <a:rPr lang="en-US" sz="1200" dirty="0">
                <a:latin typeface="Calibri" panose="020F0502020204030204" pitchFamily="34" charset="0"/>
                <a:ea typeface="Calibri" panose="020F0502020204030204" pitchFamily="34" charset="0"/>
                <a:cs typeface="Calibri" panose="020F0502020204030204" pitchFamily="34" charset="0"/>
              </a:rPr>
              <a:t> Find a friend and either share an interest (e.g., sports, video games, baking, volunteering) or be randomly assigned a partner.</a:t>
            </a:r>
          </a:p>
          <a:p>
            <a:r>
              <a:rPr lang="en-US" sz="1200" b="1" dirty="0">
                <a:latin typeface="Calibri" panose="020F0502020204030204" pitchFamily="34" charset="0"/>
                <a:ea typeface="Calibri" panose="020F0502020204030204" pitchFamily="34" charset="0"/>
                <a:cs typeface="Calibri" panose="020F0502020204030204" pitchFamily="34" charset="0"/>
              </a:rPr>
              <a:t>2. Plan Together:</a:t>
            </a:r>
            <a:r>
              <a:rPr lang="en-US" sz="1200" dirty="0">
                <a:latin typeface="Calibri" panose="020F0502020204030204" pitchFamily="34" charset="0"/>
                <a:ea typeface="Calibri" panose="020F0502020204030204" pitchFamily="34" charset="0"/>
                <a:cs typeface="Calibri" panose="020F0502020204030204" pitchFamily="34" charset="0"/>
              </a:rPr>
              <a:t> Discuss and plan how you can do this activity together. For example, if you both like cooking, plan to hang out on Saturday afternoons to cook something fun, listen to music, and learn together!</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Class Sharing</a:t>
            </a:r>
          </a:p>
          <a:p>
            <a:pPr>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 Share Your Plans:</a:t>
            </a:r>
            <a:r>
              <a:rPr lang="en-US" sz="1200" dirty="0">
                <a:latin typeface="Calibri" panose="020F0502020204030204" pitchFamily="34" charset="0"/>
                <a:ea typeface="Calibri" panose="020F0502020204030204" pitchFamily="34" charset="0"/>
                <a:cs typeface="Calibri" panose="020F0502020204030204" pitchFamily="34" charset="0"/>
              </a:rPr>
              <a:t> Each pair shares their plans with the class.</a:t>
            </a:r>
          </a:p>
          <a:p>
            <a:pPr>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 Discussion:</a:t>
            </a:r>
            <a:r>
              <a:rPr lang="en-US" sz="1200" dirty="0">
                <a:latin typeface="Calibri" panose="020F0502020204030204" pitchFamily="34" charset="0"/>
                <a:ea typeface="Calibri" panose="020F0502020204030204" pitchFamily="34" charset="0"/>
                <a:cs typeface="Calibri" panose="020F0502020204030204" pitchFamily="34" charset="0"/>
              </a:rPr>
              <a:t> As a class, discuss how working with friends can enhance the experience of the chosen activity.</a:t>
            </a:r>
          </a:p>
          <a:p>
            <a:pPr marL="0" lvl="0" indent="0">
              <a:buNone/>
            </a:pPr>
            <a:endParaRPr lang="en-US" dirty="0"/>
          </a:p>
        </p:txBody>
      </p:sp>
      <p:sp>
        <p:nvSpPr>
          <p:cNvPr id="4" name="Slide Number Placeholder 3"/>
          <p:cNvSpPr>
            <a:spLocks noGrp="1"/>
          </p:cNvSpPr>
          <p:nvPr>
            <p:ph type="sldNum" sz="quarter" idx="5"/>
          </p:nvPr>
        </p:nvSpPr>
        <p:spPr/>
        <p:txBody>
          <a:bodyPr/>
          <a:lstStyle/>
          <a:p>
            <a:fld id="{32044917-6B57-49C5-8FB0-36E9CB411676}" type="slidenum">
              <a:rPr lang="en-CA" smtClean="0"/>
              <a:t>11</a:t>
            </a:fld>
            <a:endParaRPr lang="en-CA"/>
          </a:p>
        </p:txBody>
      </p:sp>
    </p:spTree>
    <p:extLst>
      <p:ext uri="{BB962C8B-B14F-4D97-AF65-F5344CB8AC3E}">
        <p14:creationId xmlns:p14="http://schemas.microsoft.com/office/powerpoint/2010/main" val="415919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explore how you can participate in Award activities right here at school! </a:t>
            </a:r>
          </a:p>
          <a:p>
            <a:endParaRPr lang="en-US" dirty="0"/>
          </a:p>
          <a:p>
            <a:r>
              <a:rPr lang="en-US" dirty="0"/>
              <a:t>Think about clubs or activities you're interested in at school. It could be a drama club to improve your acting skills, gardening the school garden help out in the community, or playing on a sports team to stay active, playing an instrument in band class, etc. As long as you have a goal in mind to improve, it can likely count.</a:t>
            </a:r>
          </a:p>
        </p:txBody>
      </p:sp>
      <p:sp>
        <p:nvSpPr>
          <p:cNvPr id="4" name="Slide Number Placeholder 3"/>
          <p:cNvSpPr>
            <a:spLocks noGrp="1"/>
          </p:cNvSpPr>
          <p:nvPr>
            <p:ph type="sldNum" sz="quarter" idx="5"/>
          </p:nvPr>
        </p:nvSpPr>
        <p:spPr/>
        <p:txBody>
          <a:bodyPr/>
          <a:lstStyle/>
          <a:p>
            <a:fld id="{32044917-6B57-49C5-8FB0-36E9CB411676}" type="slidenum">
              <a:rPr lang="en-CA" smtClean="0"/>
              <a:t>12</a:t>
            </a:fld>
            <a:endParaRPr lang="en-CA"/>
          </a:p>
        </p:txBody>
      </p:sp>
    </p:spTree>
    <p:extLst>
      <p:ext uri="{BB962C8B-B14F-4D97-AF65-F5344CB8AC3E}">
        <p14:creationId xmlns:p14="http://schemas.microsoft.com/office/powerpoint/2010/main" val="331859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Interactive Activity:</a:t>
            </a:r>
            <a:endParaRPr lang="en-US" dirty="0"/>
          </a:p>
          <a:p>
            <a:pPr marL="342900" indent="-342900">
              <a:buAutoNum type="arabicPeriod"/>
            </a:pPr>
            <a:r>
              <a:rPr lang="en-US" b="1" dirty="0"/>
              <a:t>Club Hunt:</a:t>
            </a:r>
            <a:endParaRPr lang="en-US" dirty="0"/>
          </a:p>
          <a:p>
            <a:pPr marL="628650" lvl="1" indent="-171450">
              <a:buFont typeface="Arial" panose="020B0604020202020204" pitchFamily="34" charset="0"/>
              <a:buChar char="•"/>
            </a:pPr>
            <a:r>
              <a:rPr lang="en-US" b="1" dirty="0"/>
              <a:t>Task:</a:t>
            </a:r>
            <a:r>
              <a:rPr lang="en-US" dirty="0"/>
              <a:t> Have students list out school clubs or activities that fit into the Award categories (like Skill, Voluntary Service, Physical Recreation).</a:t>
            </a:r>
          </a:p>
          <a:p>
            <a:pPr lvl="1"/>
            <a:endParaRPr lang="en-US" dirty="0"/>
          </a:p>
          <a:p>
            <a:r>
              <a:rPr lang="en-US" dirty="0"/>
              <a:t>Now, in groups, think of a cool event we could do at school that could also count for the Award. Maybe it's a charity run to raise money, or a talent show to showcase skills. Share your idea with the class when you're done. Let's hear your ideas and see how we can make our school even more awesome!</a:t>
            </a:r>
          </a:p>
          <a:p>
            <a:endParaRPr lang="en-US" dirty="0"/>
          </a:p>
          <a:p>
            <a:r>
              <a:rPr lang="en-US" b="1" dirty="0"/>
              <a:t>2. Event Planning:</a:t>
            </a:r>
            <a:endParaRPr lang="en-US" dirty="0"/>
          </a:p>
          <a:p>
            <a:pPr marL="685800" lvl="1" indent="-228600">
              <a:buChar char="•"/>
            </a:pPr>
            <a:r>
              <a:rPr lang="en-US" b="1" dirty="0"/>
              <a:t>Task:</a:t>
            </a:r>
            <a:r>
              <a:rPr lang="en-US" dirty="0"/>
              <a:t> In small groups, come up with an idea for a school event that could count towards the Award (like a charity run or a talent show).</a:t>
            </a:r>
          </a:p>
          <a:p>
            <a:pPr marL="685800" lvl="1" indent="-228600">
              <a:buChar char="•"/>
            </a:pPr>
            <a:r>
              <a:rPr lang="en-US" b="1" dirty="0"/>
              <a:t>Presentation:</a:t>
            </a:r>
            <a:r>
              <a:rPr lang="en-US" dirty="0"/>
              <a:t> Present your event idea to the class.</a:t>
            </a:r>
          </a:p>
        </p:txBody>
      </p:sp>
      <p:sp>
        <p:nvSpPr>
          <p:cNvPr id="4" name="Slide Number Placeholder 3"/>
          <p:cNvSpPr>
            <a:spLocks noGrp="1"/>
          </p:cNvSpPr>
          <p:nvPr>
            <p:ph type="sldNum" sz="quarter" idx="5"/>
          </p:nvPr>
        </p:nvSpPr>
        <p:spPr/>
        <p:txBody>
          <a:bodyPr/>
          <a:lstStyle/>
          <a:p>
            <a:fld id="{32044917-6B57-49C5-8FB0-36E9CB411676}" type="slidenum">
              <a:rPr lang="en-CA" smtClean="0"/>
              <a:t>13</a:t>
            </a:fld>
            <a:endParaRPr lang="en-CA"/>
          </a:p>
        </p:txBody>
      </p:sp>
    </p:spTree>
    <p:extLst>
      <p:ext uri="{BB962C8B-B14F-4D97-AF65-F5344CB8AC3E}">
        <p14:creationId xmlns:p14="http://schemas.microsoft.com/office/powerpoint/2010/main" val="126776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dirty="0"/>
              <a:t>To make sure everyone’s excited and ready, let’s play a Kahoot quiz about what we’ve learned today!</a:t>
            </a:r>
            <a:endParaRPr lang="en-US" dirty="0"/>
          </a:p>
          <a:p>
            <a:pPr>
              <a:lnSpc>
                <a:spcPct val="107000"/>
              </a:lnSpc>
              <a:spcAft>
                <a:spcPts val="800"/>
              </a:spcAft>
            </a:pPr>
            <a:endParaRPr lang="en-CA" dirty="0"/>
          </a:p>
          <a:p>
            <a:pPr>
              <a:lnSpc>
                <a:spcPct val="107000"/>
              </a:lnSpc>
              <a:spcAft>
                <a:spcPts val="800"/>
              </a:spcAft>
            </a:pPr>
            <a:r>
              <a:rPr lang="en-CA" b="1" dirty="0"/>
              <a:t>How to Play:</a:t>
            </a:r>
            <a:endParaRPr lang="en-CA" dirty="0"/>
          </a:p>
          <a:p>
            <a:pPr marL="342900" indent="-342900">
              <a:lnSpc>
                <a:spcPct val="107000"/>
              </a:lnSpc>
              <a:spcAft>
                <a:spcPts val="800"/>
              </a:spcAft>
              <a:buAutoNum type="arabicPeriod"/>
            </a:pPr>
            <a:r>
              <a:rPr lang="en-CA" dirty="0"/>
              <a:t>Open the Kahoot app or go to kahoot.it on your device.</a:t>
            </a:r>
          </a:p>
          <a:p>
            <a:pPr marL="342900" indent="-342900">
              <a:lnSpc>
                <a:spcPct val="107000"/>
              </a:lnSpc>
              <a:spcAft>
                <a:spcPts val="800"/>
              </a:spcAft>
              <a:buAutoNum type="arabicPeriod"/>
            </a:pPr>
            <a:r>
              <a:rPr lang="en-CA" dirty="0"/>
              <a:t>Enter the game PIN provided by your teacher.</a:t>
            </a:r>
          </a:p>
          <a:p>
            <a:pPr marL="342900" indent="-342900">
              <a:lnSpc>
                <a:spcPct val="107000"/>
              </a:lnSpc>
              <a:spcAft>
                <a:spcPts val="800"/>
              </a:spcAft>
              <a:buAutoNum type="arabicPeriod"/>
            </a:pPr>
            <a:r>
              <a:rPr lang="en-CA" dirty="0"/>
              <a:t>Answer the questions as they appear on the screen.</a:t>
            </a:r>
            <a:endParaRPr lang="en-US" dirty="0"/>
          </a:p>
          <a:p>
            <a:pPr marL="342900" indent="-342900">
              <a:lnSpc>
                <a:spcPct val="107000"/>
              </a:lnSpc>
              <a:spcAft>
                <a:spcPts val="800"/>
              </a:spcAft>
              <a:buAutoNum type="arabicPeriod"/>
            </a:pPr>
            <a:r>
              <a:rPr lang="en-CA" dirty="0"/>
              <a:t>Go over the answers as a class.</a:t>
            </a:r>
            <a:endParaRPr lang="en-US" dirty="0"/>
          </a:p>
          <a:p>
            <a:pPr>
              <a:lnSpc>
                <a:spcPct val="107000"/>
              </a:lnSpc>
              <a:spcAft>
                <a:spcPts val="800"/>
              </a:spcAft>
            </a:pPr>
            <a:endParaRPr lang="en-CA" dirty="0"/>
          </a:p>
          <a:p>
            <a:pPr>
              <a:lnSpc>
                <a:spcPct val="107000"/>
              </a:lnSpc>
              <a:spcAft>
                <a:spcPts val="800"/>
              </a:spcAft>
            </a:pPr>
            <a:r>
              <a:rPr lang="en-CA" b="1" dirty="0"/>
              <a:t>Sample Kahoot Questions:</a:t>
            </a:r>
            <a:endParaRPr lang="en-CA" dirty="0"/>
          </a:p>
          <a:p>
            <a:pPr marL="342900" indent="-342900">
              <a:lnSpc>
                <a:spcPct val="107000"/>
              </a:lnSpc>
              <a:spcAft>
                <a:spcPts val="800"/>
              </a:spcAft>
              <a:buAutoNum type="arabicPeriod"/>
            </a:pPr>
            <a:r>
              <a:rPr lang="en-CA" dirty="0"/>
              <a:t>What is one activity you can do for Skill?</a:t>
            </a:r>
          </a:p>
          <a:p>
            <a:pPr marL="342900" indent="-342900">
              <a:lnSpc>
                <a:spcPct val="107000"/>
              </a:lnSpc>
              <a:spcAft>
                <a:spcPts val="800"/>
              </a:spcAft>
              <a:buAutoNum type="arabicPeriod"/>
            </a:pPr>
            <a:r>
              <a:rPr lang="en-CA" dirty="0"/>
              <a:t>Name a sport you can do for Physical Recreation.</a:t>
            </a:r>
          </a:p>
          <a:p>
            <a:pPr marL="342900" indent="-342900">
              <a:lnSpc>
                <a:spcPct val="107000"/>
              </a:lnSpc>
              <a:spcAft>
                <a:spcPts val="800"/>
              </a:spcAft>
              <a:buAutoNum type="arabicPeriod"/>
            </a:pPr>
            <a:r>
              <a:rPr lang="en-US" dirty="0"/>
              <a:t>Give an example of a Volunteering activity that could count towards the Award.</a:t>
            </a:r>
            <a:endParaRPr lang="en-CA" dirty="0"/>
          </a:p>
          <a:p>
            <a:pPr marL="342900" indent="-342900">
              <a:lnSpc>
                <a:spcPct val="107000"/>
              </a:lnSpc>
              <a:spcAft>
                <a:spcPts val="800"/>
              </a:spcAft>
              <a:buAutoNum type="arabicPeriod"/>
            </a:pPr>
            <a:r>
              <a:rPr lang="en-CA" dirty="0"/>
              <a:t>What should you bring on an Adventurous Journey?</a:t>
            </a:r>
            <a:endParaRPr lang="en-US" dirty="0"/>
          </a:p>
          <a:p>
            <a:pPr marL="342900" indent="-342900">
              <a:lnSpc>
                <a:spcPct val="107000"/>
              </a:lnSpc>
              <a:spcAft>
                <a:spcPts val="800"/>
              </a:spcAft>
              <a:buAutoNum type="arabicPeriod"/>
            </a:pPr>
            <a:r>
              <a:rPr lang="en-CA" dirty="0"/>
              <a:t>What is the webpage called where you can find ideas and inspiration for your activities?</a:t>
            </a:r>
          </a:p>
          <a:p>
            <a:pPr marL="342900" indent="-342900">
              <a:lnSpc>
                <a:spcPct val="107000"/>
              </a:lnSpc>
              <a:spcAft>
                <a:spcPts val="800"/>
              </a:spcAft>
              <a:buAutoNum type="arabicPeriod"/>
            </a:pPr>
            <a:r>
              <a:rPr lang="en-CA" dirty="0"/>
              <a:t>Where can you read stories from other Award participants?</a:t>
            </a:r>
          </a:p>
        </p:txBody>
      </p:sp>
      <p:sp>
        <p:nvSpPr>
          <p:cNvPr id="4" name="Slide Number Placeholder 3"/>
          <p:cNvSpPr>
            <a:spLocks noGrp="1"/>
          </p:cNvSpPr>
          <p:nvPr>
            <p:ph type="sldNum" sz="quarter" idx="5"/>
          </p:nvPr>
        </p:nvSpPr>
        <p:spPr/>
        <p:txBody>
          <a:bodyPr/>
          <a:lstStyle/>
          <a:p>
            <a:fld id="{32044917-6B57-49C5-8FB0-36E9CB411676}" type="slidenum">
              <a:rPr lang="en-CA" smtClean="0"/>
              <a:t>14</a:t>
            </a:fld>
            <a:endParaRPr lang="en-CA"/>
          </a:p>
        </p:txBody>
      </p:sp>
    </p:spTree>
    <p:extLst>
      <p:ext uri="{BB962C8B-B14F-4D97-AF65-F5344CB8AC3E}">
        <p14:creationId xmlns:p14="http://schemas.microsoft.com/office/powerpoint/2010/main" val="1272310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b="1" dirty="0"/>
              <a:t>Sample Kahoot Questions:</a:t>
            </a:r>
            <a:endParaRPr lang="en-CA" dirty="0"/>
          </a:p>
          <a:p>
            <a:pPr marL="342900" indent="-342900">
              <a:lnSpc>
                <a:spcPct val="107000"/>
              </a:lnSpc>
              <a:spcAft>
                <a:spcPts val="800"/>
              </a:spcAft>
              <a:buAutoNum type="arabicPeriod"/>
            </a:pPr>
            <a:r>
              <a:rPr lang="en-CA" dirty="0"/>
              <a:t>What is one activity you can do for Skill?</a:t>
            </a:r>
          </a:p>
          <a:p>
            <a:pPr marL="342900" indent="-342900">
              <a:lnSpc>
                <a:spcPct val="107000"/>
              </a:lnSpc>
              <a:spcAft>
                <a:spcPts val="800"/>
              </a:spcAft>
              <a:buAutoNum type="arabicPeriod"/>
            </a:pPr>
            <a:r>
              <a:rPr lang="en-CA" dirty="0"/>
              <a:t>Name a sport you can do for Physical Recreation.</a:t>
            </a:r>
          </a:p>
          <a:p>
            <a:pPr marL="342900" indent="-342900">
              <a:lnSpc>
                <a:spcPct val="107000"/>
              </a:lnSpc>
              <a:spcAft>
                <a:spcPts val="800"/>
              </a:spcAft>
              <a:buAutoNum type="arabicPeriod"/>
            </a:pPr>
            <a:r>
              <a:rPr lang="en-US" dirty="0"/>
              <a:t>Give an example of a Volunteering activity that could count towards the Award.</a:t>
            </a:r>
            <a:endParaRPr lang="en-CA" dirty="0"/>
          </a:p>
          <a:p>
            <a:pPr marL="342900" indent="-342900">
              <a:lnSpc>
                <a:spcPct val="107000"/>
              </a:lnSpc>
              <a:spcAft>
                <a:spcPts val="800"/>
              </a:spcAft>
              <a:buAutoNum type="arabicPeriod"/>
            </a:pPr>
            <a:r>
              <a:rPr lang="en-CA" dirty="0"/>
              <a:t>What should you bring on an Adventurous Journey?</a:t>
            </a:r>
            <a:endParaRPr lang="en-US" dirty="0"/>
          </a:p>
          <a:p>
            <a:pPr marL="342900" indent="-342900">
              <a:lnSpc>
                <a:spcPct val="107000"/>
              </a:lnSpc>
              <a:spcAft>
                <a:spcPts val="800"/>
              </a:spcAft>
              <a:buAutoNum type="arabicPeriod"/>
            </a:pPr>
            <a:r>
              <a:rPr lang="en-CA" dirty="0"/>
              <a:t>What is the webpage called where you can find ideas and inspiration for your activities? </a:t>
            </a:r>
            <a:r>
              <a:rPr lang="en-CA" dirty="0">
                <a:sym typeface="Wingdings" panose="05000000000000000000" pitchFamily="2" charset="2"/>
              </a:rPr>
              <a:t> The Activity Zone</a:t>
            </a:r>
            <a:endParaRPr lang="en-CA" dirty="0"/>
          </a:p>
          <a:p>
            <a:pPr marL="342900" indent="-342900">
              <a:lnSpc>
                <a:spcPct val="107000"/>
              </a:lnSpc>
              <a:spcAft>
                <a:spcPts val="800"/>
              </a:spcAft>
              <a:buAutoNum type="arabicPeriod"/>
            </a:pPr>
            <a:r>
              <a:rPr lang="en-CA" dirty="0"/>
              <a:t>Where can you read stories from other Award participants? </a:t>
            </a:r>
            <a:r>
              <a:rPr lang="en-CA" dirty="0">
                <a:sym typeface="Wingdings" panose="05000000000000000000" pitchFamily="2" charset="2"/>
              </a:rPr>
              <a:t> The Award Canada Blog</a:t>
            </a:r>
            <a:endParaRPr lang="en-CA" dirty="0"/>
          </a:p>
        </p:txBody>
      </p:sp>
      <p:sp>
        <p:nvSpPr>
          <p:cNvPr id="4" name="Slide Number Placeholder 3"/>
          <p:cNvSpPr>
            <a:spLocks noGrp="1"/>
          </p:cNvSpPr>
          <p:nvPr>
            <p:ph type="sldNum" sz="quarter" idx="5"/>
          </p:nvPr>
        </p:nvSpPr>
        <p:spPr/>
        <p:txBody>
          <a:bodyPr/>
          <a:lstStyle/>
          <a:p>
            <a:fld id="{32044917-6B57-49C5-8FB0-36E9CB411676}" type="slidenum">
              <a:rPr lang="en-CA" smtClean="0"/>
              <a:t>15</a:t>
            </a:fld>
            <a:endParaRPr lang="en-CA"/>
          </a:p>
        </p:txBody>
      </p:sp>
    </p:spTree>
    <p:extLst>
      <p:ext uri="{BB962C8B-B14F-4D97-AF65-F5344CB8AC3E}">
        <p14:creationId xmlns:p14="http://schemas.microsoft.com/office/powerpoint/2010/main" val="151747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your introduction all things Award! There are four sections to complete for each Award level, and you’ll have a blast doing them! And, you can do them all with friends!</a:t>
            </a:r>
            <a:endParaRPr lang="en-US" dirty="0"/>
          </a:p>
          <a:p>
            <a:endParaRPr lang="en-US" dirty="0"/>
          </a:p>
          <a:p>
            <a:r>
              <a:rPr lang="en-US" b="1"/>
              <a:t>Be a Community Superstar! (Voluntary Service) </a:t>
            </a:r>
            <a:r>
              <a:rPr lang="en-US"/>
              <a:t>– Get ready to make a difference in your community! Learn how to lend a helping hand, spread kindness, or give back to others. It's all about making a positive impact and being a hero in your own way!</a:t>
            </a:r>
            <a:endParaRPr lang="en-US" dirty="0"/>
          </a:p>
          <a:p>
            <a:endParaRPr lang="en-US" dirty="0"/>
          </a:p>
          <a:p>
            <a:r>
              <a:rPr lang="en-US" b="1"/>
              <a:t>Turn Fitness into Fun! (Physical Recreation) </a:t>
            </a:r>
            <a:r>
              <a:rPr lang="en-US"/>
              <a:t>- Whether you're hitting the gym, going for a run, or playing your favorite sport, it's all about staying active and healthy while adding your own touch of fun. </a:t>
            </a:r>
            <a:endParaRPr lang="en-US" dirty="0"/>
          </a:p>
          <a:p>
            <a:endParaRPr lang="en-US" dirty="0"/>
          </a:p>
          <a:p>
            <a:r>
              <a:rPr lang="en-US" b="1" dirty="0"/>
              <a:t>Transform Your Passion into Power! (Skill) </a:t>
            </a:r>
            <a:r>
              <a:rPr lang="en-US" dirty="0"/>
              <a:t>– Tap into your passions and interests to discover awesome new abilities. It's all about trying new things, growing, and becoming the coolest version of yourself while doing the things that you love!</a:t>
            </a:r>
          </a:p>
          <a:p>
            <a:endParaRPr lang="en-US" dirty="0"/>
          </a:p>
          <a:p>
            <a:r>
              <a:rPr lang="en-US" b="1" dirty="0"/>
              <a:t>Plan an Epic Quest with Your Squad! (Adventurous Journey) </a:t>
            </a:r>
            <a:r>
              <a:rPr lang="en-US" dirty="0"/>
              <a:t>- Get ready for an epic adventure with a team! It's time to explore, take on challenges, and have the time of your life while discovering what you're truly made of! </a:t>
            </a:r>
          </a:p>
        </p:txBody>
      </p:sp>
      <p:sp>
        <p:nvSpPr>
          <p:cNvPr id="4" name="Slide Number Placeholder 3"/>
          <p:cNvSpPr>
            <a:spLocks noGrp="1"/>
          </p:cNvSpPr>
          <p:nvPr>
            <p:ph type="sldNum" sz="quarter" idx="5"/>
          </p:nvPr>
        </p:nvSpPr>
        <p:spPr/>
        <p:txBody>
          <a:bodyPr/>
          <a:lstStyle/>
          <a:p>
            <a:fld id="{32044917-6B57-49C5-8FB0-36E9CB411676}" type="slidenum">
              <a:rPr lang="en-CA" smtClean="0"/>
              <a:t>3</a:t>
            </a:fld>
            <a:endParaRPr lang="en-CA"/>
          </a:p>
        </p:txBody>
      </p:sp>
    </p:spTree>
    <p:extLst>
      <p:ext uri="{BB962C8B-B14F-4D97-AF65-F5344CB8AC3E}">
        <p14:creationId xmlns:p14="http://schemas.microsoft.com/office/powerpoint/2010/main" val="95287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about the fun four sections of the Award, we are going to start by looking at the Activity Zone webpage together. The Activity Zone is a webpage where you get ideas to choose fun activities in the four categories. </a:t>
            </a:r>
          </a:p>
          <a:p>
            <a:endParaRPr lang="en-US" dirty="0"/>
          </a:p>
          <a:p>
            <a:r>
              <a:rPr lang="en-US" b="1" dirty="0"/>
              <a:t>Link to Activity Zone: </a:t>
            </a:r>
            <a:r>
              <a:rPr lang="en-US" b="1" dirty="0">
                <a:hlinkClick r:id="rId3"/>
              </a:rPr>
              <a:t>https://www.dukeofed.org/award-activity-zone/</a:t>
            </a:r>
            <a:endParaRPr lang="en-US" dirty="0"/>
          </a:p>
          <a:p>
            <a:endParaRPr lang="en-US" dirty="0"/>
          </a:p>
          <a:p>
            <a:r>
              <a:rPr lang="en-US" dirty="0"/>
              <a:t>For this activity, we are going to focus on Skill, Voluntary Service, and Physical Recreation, and do a separate Adventurous Journey activity next.</a:t>
            </a:r>
          </a:p>
          <a:p>
            <a:endParaRPr lang="en-US" dirty="0"/>
          </a:p>
          <a:p>
            <a:r>
              <a:rPr lang="en-US" dirty="0"/>
              <a:t>We are going to view this webpage as a class and then you will all come up with creative, fun ideas. Remember, you can do all your activities with friends or even in school so keep that in mind when you’re creating!</a:t>
            </a:r>
          </a:p>
          <a:p>
            <a:endParaRPr lang="en-US" dirty="0"/>
          </a:p>
          <a:p>
            <a:r>
              <a:rPr lang="en-US" i="1" dirty="0"/>
              <a:t>*View whichever pathway of the Activity Zone you want to engage your students with*</a:t>
            </a:r>
            <a:endParaRPr lang="en-US" dirty="0"/>
          </a:p>
        </p:txBody>
      </p:sp>
      <p:sp>
        <p:nvSpPr>
          <p:cNvPr id="4" name="Slide Number Placeholder 3"/>
          <p:cNvSpPr>
            <a:spLocks noGrp="1"/>
          </p:cNvSpPr>
          <p:nvPr>
            <p:ph type="sldNum" sz="quarter" idx="5"/>
          </p:nvPr>
        </p:nvSpPr>
        <p:spPr/>
        <p:txBody>
          <a:bodyPr/>
          <a:lstStyle/>
          <a:p>
            <a:fld id="{32044917-6B57-49C5-8FB0-36E9CB411676}" type="slidenum">
              <a:rPr lang="en-CA" smtClean="0"/>
              <a:t>4</a:t>
            </a:fld>
            <a:endParaRPr lang="en-CA"/>
          </a:p>
        </p:txBody>
      </p:sp>
    </p:spTree>
    <p:extLst>
      <p:ext uri="{BB962C8B-B14F-4D97-AF65-F5344CB8AC3E}">
        <p14:creationId xmlns:p14="http://schemas.microsoft.com/office/powerpoint/2010/main" val="290239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b="1" dirty="0"/>
              <a:t>Interactive Activity:</a:t>
            </a:r>
            <a:endParaRPr lang="en-CA" dirty="0"/>
          </a:p>
          <a:p>
            <a:pPr marL="342900" indent="-342900">
              <a:lnSpc>
                <a:spcPct val="107000"/>
              </a:lnSpc>
              <a:spcAft>
                <a:spcPts val="800"/>
              </a:spcAft>
              <a:buAutoNum type="arabicPeriod"/>
            </a:pPr>
            <a:r>
              <a:rPr lang="en-CA" b="1" dirty="0"/>
              <a:t>Brainstorm Session:</a:t>
            </a:r>
            <a:endParaRPr lang="en-CA" dirty="0"/>
          </a:p>
          <a:p>
            <a:pPr marL="742950" lvl="1" indent="-285750">
              <a:lnSpc>
                <a:spcPct val="107000"/>
              </a:lnSpc>
              <a:spcAft>
                <a:spcPts val="800"/>
              </a:spcAft>
              <a:buFont typeface="Courier New,monospace"/>
              <a:buChar char="•"/>
            </a:pPr>
            <a:r>
              <a:rPr lang="en-CA" b="1" dirty="0"/>
              <a:t>Skill Development:</a:t>
            </a:r>
            <a:r>
              <a:rPr lang="en-CA" dirty="0"/>
              <a:t> Have students think of a skill they want to learn or improve. (e.g., playing a guitar, gaming, baking, drawing, </a:t>
            </a:r>
            <a:r>
              <a:rPr lang="en-CA" dirty="0" err="1"/>
              <a:t>etc</a:t>
            </a:r>
            <a:r>
              <a:rPr lang="en-CA" dirty="0"/>
              <a:t>)</a:t>
            </a:r>
          </a:p>
          <a:p>
            <a:pPr marL="742950" lvl="1" indent="-285750">
              <a:lnSpc>
                <a:spcPct val="107000"/>
              </a:lnSpc>
              <a:spcAft>
                <a:spcPts val="800"/>
              </a:spcAft>
              <a:buFont typeface="Courier New,monospace"/>
              <a:buChar char="•"/>
            </a:pPr>
            <a:r>
              <a:rPr lang="en-CA" b="1" dirty="0"/>
              <a:t>Physical Recreation:</a:t>
            </a:r>
            <a:r>
              <a:rPr lang="en-CA" dirty="0"/>
              <a:t> Have students pick a sport or physical activity they enjoy. (e.g., soccer, swimming, dance, </a:t>
            </a:r>
            <a:r>
              <a:rPr lang="en-CA" dirty="0" err="1"/>
              <a:t>etc</a:t>
            </a:r>
            <a:r>
              <a:rPr lang="en-CA" dirty="0"/>
              <a:t>)</a:t>
            </a:r>
            <a:endParaRPr lang="en-CA" dirty="0">
              <a:ea typeface="Calibri"/>
              <a:cs typeface="Calibri"/>
            </a:endParaRPr>
          </a:p>
          <a:p>
            <a:pPr marL="742950" lvl="1" indent="-285750">
              <a:lnSpc>
                <a:spcPct val="107000"/>
              </a:lnSpc>
              <a:spcAft>
                <a:spcPts val="800"/>
              </a:spcAft>
              <a:buFont typeface="Courier New,monospace"/>
              <a:buChar char="•"/>
            </a:pPr>
            <a:r>
              <a:rPr lang="en-CA" b="1" dirty="0"/>
              <a:t>Volunteering:</a:t>
            </a:r>
            <a:r>
              <a:rPr lang="en-CA" dirty="0"/>
              <a:t> Have students think of ways they can help their community. (e.g., volunteering at an animal shelter, helping out at a community garden, </a:t>
            </a:r>
            <a:r>
              <a:rPr lang="en-CA" dirty="0" err="1"/>
              <a:t>etc</a:t>
            </a:r>
            <a:r>
              <a:rPr lang="en-CA" dirty="0"/>
              <a:t>)</a:t>
            </a:r>
            <a:endParaRPr lang="en-CA" dirty="0">
              <a:ea typeface="Calibri"/>
              <a:cs typeface="Calibri"/>
            </a:endParaRPr>
          </a:p>
          <a:p>
            <a:pPr marL="342900" indent="-342900">
              <a:lnSpc>
                <a:spcPct val="107000"/>
              </a:lnSpc>
              <a:spcAft>
                <a:spcPts val="800"/>
              </a:spcAft>
              <a:buAutoNum type="arabicPeriod"/>
            </a:pPr>
            <a:r>
              <a:rPr lang="en-CA" b="1" dirty="0"/>
              <a:t>Group Discussion:</a:t>
            </a:r>
            <a:r>
              <a:rPr lang="en-CA" dirty="0"/>
              <a:t> Pair up each student with a classmate and share each other's ideas. Then, have the students share the pair’s ideas with the class.</a:t>
            </a:r>
            <a:endParaRPr lang="en-CA" dirty="0">
              <a:ea typeface="Calibri"/>
              <a:cs typeface="Calibri"/>
            </a:endParaRPr>
          </a:p>
        </p:txBody>
      </p:sp>
      <p:sp>
        <p:nvSpPr>
          <p:cNvPr id="4" name="Slide Number Placeholder 3"/>
          <p:cNvSpPr>
            <a:spLocks noGrp="1"/>
          </p:cNvSpPr>
          <p:nvPr>
            <p:ph type="sldNum" sz="quarter" idx="5"/>
          </p:nvPr>
        </p:nvSpPr>
        <p:spPr/>
        <p:txBody>
          <a:bodyPr/>
          <a:lstStyle/>
          <a:p>
            <a:fld id="{32044917-6B57-49C5-8FB0-36E9CB411676}" type="slidenum">
              <a:rPr lang="en-CA" smtClean="0"/>
              <a:t>5</a:t>
            </a:fld>
            <a:endParaRPr lang="en-CA"/>
          </a:p>
        </p:txBody>
      </p:sp>
    </p:spTree>
    <p:extLst>
      <p:ext uri="{BB962C8B-B14F-4D97-AF65-F5344CB8AC3E}">
        <p14:creationId xmlns:p14="http://schemas.microsoft.com/office/powerpoint/2010/main" val="111010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dirty="0"/>
              <a:t>The Activity Zone will also give you ideas for awesome journeys with your friends for the Adventurous Journey section. </a:t>
            </a:r>
            <a:r>
              <a:rPr lang="en-US" dirty="0"/>
              <a:t>Alright class, now we are going to plan an exciting adventure! I want you all to get as creative as possible. Your adventure could be something close to home, like exploring your local neighborhood, or something a bit further out like backcountry camping.</a:t>
            </a:r>
          </a:p>
          <a:p>
            <a:pPr>
              <a:lnSpc>
                <a:spcPct val="107000"/>
              </a:lnSpc>
              <a:spcAft>
                <a:spcPts val="800"/>
              </a:spcAft>
            </a:pPr>
            <a:endParaRPr lang="en-US" dirty="0"/>
          </a:p>
          <a:p>
            <a:pPr>
              <a:lnSpc>
                <a:spcPct val="107000"/>
              </a:lnSpc>
              <a:spcAft>
                <a:spcPts val="800"/>
              </a:spcAft>
            </a:pPr>
            <a:r>
              <a:rPr lang="en-US" dirty="0"/>
              <a:t>Quickly go over AJ ideas in the Activity Zone. </a:t>
            </a:r>
            <a:r>
              <a:rPr lang="en-US" b="1" dirty="0"/>
              <a:t>Link to ‘Lead with Adventure’ Activity Zone: </a:t>
            </a:r>
            <a:r>
              <a:rPr lang="en-US" b="1" dirty="0">
                <a:hlinkClick r:id="rId3"/>
              </a:rPr>
              <a:t>https://www.dukeofed.org/lead-with-adventure/</a:t>
            </a:r>
            <a:endParaRPr lang="en-US" dirty="0"/>
          </a:p>
          <a:p>
            <a:pPr>
              <a:lnSpc>
                <a:spcPct val="107000"/>
              </a:lnSpc>
              <a:spcAft>
                <a:spcPts val="800"/>
              </a:spcAft>
            </a:pPr>
            <a:endParaRPr lang="en-US" dirty="0"/>
          </a:p>
          <a:p>
            <a:pPr>
              <a:lnSpc>
                <a:spcPct val="107000"/>
              </a:lnSpc>
              <a:spcAft>
                <a:spcPts val="800"/>
              </a:spcAft>
            </a:pPr>
            <a:r>
              <a:rPr lang="en-US" dirty="0"/>
              <a:t>Your adventure needs to include an overnight stay. This could be in tents, on the school field, or even in the school gym. Think about where you'd like to sleep during your adventure.</a:t>
            </a:r>
          </a:p>
          <a:p>
            <a:pPr>
              <a:lnSpc>
                <a:spcPct val="107000"/>
              </a:lnSpc>
              <a:spcAft>
                <a:spcPts val="800"/>
              </a:spcAft>
            </a:pPr>
            <a:endParaRPr lang="en-US" dirty="0"/>
          </a:p>
          <a:p>
            <a:pPr>
              <a:lnSpc>
                <a:spcPct val="107000"/>
              </a:lnSpc>
              <a:spcAft>
                <a:spcPts val="800"/>
              </a:spcAft>
            </a:pPr>
            <a:r>
              <a:rPr lang="en-US" dirty="0"/>
              <a:t>Every adventure needs a goal! This goal will help guide your planning. Your goal should be about what you want to accomplish as a team. You don't need to finalize your goal, but have an idea in mind to share with the class.</a:t>
            </a:r>
          </a:p>
          <a:p>
            <a:pPr>
              <a:lnSpc>
                <a:spcPct val="107000"/>
              </a:lnSpc>
              <a:spcAft>
                <a:spcPts val="800"/>
              </a:spcAft>
            </a:pPr>
            <a:endParaRPr lang="en-US" dirty="0"/>
          </a:p>
          <a:p>
            <a:r>
              <a:rPr lang="en-US" dirty="0"/>
              <a:t>You will also need to decide on a mode of travel. You could go on foot, ride bikes, or even kayak or canoe if you're planning something near water. You will also need to make sure you prepare and eat a nutritious meal each day. Think about what kinds of meals you can easily make and enjoy during your trip.</a:t>
            </a:r>
          </a:p>
        </p:txBody>
      </p:sp>
      <p:sp>
        <p:nvSpPr>
          <p:cNvPr id="4" name="Slide Number Placeholder 3"/>
          <p:cNvSpPr>
            <a:spLocks noGrp="1"/>
          </p:cNvSpPr>
          <p:nvPr>
            <p:ph type="sldNum" sz="quarter" idx="5"/>
          </p:nvPr>
        </p:nvSpPr>
        <p:spPr/>
        <p:txBody>
          <a:bodyPr/>
          <a:lstStyle/>
          <a:p>
            <a:fld id="{32044917-6B57-49C5-8FB0-36E9CB411676}" type="slidenum">
              <a:rPr lang="en-CA" smtClean="0"/>
              <a:t>6</a:t>
            </a:fld>
            <a:endParaRPr lang="en-CA"/>
          </a:p>
        </p:txBody>
      </p:sp>
    </p:spTree>
    <p:extLst>
      <p:ext uri="{BB962C8B-B14F-4D97-AF65-F5344CB8AC3E}">
        <p14:creationId xmlns:p14="http://schemas.microsoft.com/office/powerpoint/2010/main" val="237274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some example ideas to help you get started:</a:t>
            </a:r>
            <a:endParaRPr lang="en-US" dirty="0"/>
          </a:p>
          <a:p>
            <a:endParaRPr lang="en-US" dirty="0"/>
          </a:p>
          <a:p>
            <a:pPr marL="285750" indent="-285750">
              <a:buFont typeface="Arial,Sans-Serif"/>
              <a:buChar char="•"/>
            </a:pPr>
            <a:r>
              <a:rPr lang="en-US" dirty="0"/>
              <a:t>Setting up a base camp from your favorite video game</a:t>
            </a:r>
          </a:p>
          <a:p>
            <a:pPr marL="285750" indent="-285750">
              <a:buFont typeface="Arial,Sans-Serif"/>
              <a:buChar char="•"/>
            </a:pPr>
            <a:r>
              <a:rPr lang="en-US" dirty="0"/>
              <a:t>Designing a zombie apocalypse escape route</a:t>
            </a:r>
          </a:p>
          <a:p>
            <a:pPr marL="285750" indent="-285750">
              <a:buFont typeface="Arial,Sans-Serif"/>
              <a:buChar char="•"/>
            </a:pPr>
            <a:r>
              <a:rPr lang="en-US" dirty="0"/>
              <a:t>Backcountry hiking and camping</a:t>
            </a:r>
          </a:p>
          <a:p>
            <a:pPr marL="285750" indent="-285750">
              <a:buFont typeface="Arial,Sans-Serif"/>
              <a:buChar char="•"/>
            </a:pPr>
            <a:r>
              <a:rPr lang="en-US" dirty="0"/>
              <a:t>Kayaking or canoeing</a:t>
            </a:r>
          </a:p>
          <a:p>
            <a:pPr marL="285750" indent="-285750">
              <a:buFont typeface="Arial,Sans-Serif"/>
              <a:buChar char="•"/>
            </a:pPr>
            <a:r>
              <a:rPr lang="en-US" dirty="0"/>
              <a:t>Ice climbing</a:t>
            </a:r>
          </a:p>
          <a:p>
            <a:pPr marL="285750" indent="-285750">
              <a:buFont typeface="Arial,Sans-Serif"/>
              <a:buChar char="•"/>
            </a:pPr>
            <a:r>
              <a:rPr lang="en-US" dirty="0"/>
              <a:t>Car spotting in your neighborhood</a:t>
            </a:r>
          </a:p>
          <a:p>
            <a:pPr marL="285750" indent="-285750">
              <a:buFont typeface="Arial,Sans-Serif"/>
              <a:buChar char="•"/>
            </a:pPr>
            <a:endParaRPr lang="en-US" dirty="0"/>
          </a:p>
          <a:p>
            <a:r>
              <a:rPr lang="en-US" dirty="0"/>
              <a:t>So, start thinking about your adventure!</a:t>
            </a:r>
          </a:p>
          <a:p>
            <a:pPr>
              <a:lnSpc>
                <a:spcPct val="107000"/>
              </a:lnSpc>
              <a:spcAft>
                <a:spcPts val="800"/>
              </a:spcAft>
            </a:pPr>
            <a:endParaRPr lang="en-CA" dirty="0"/>
          </a:p>
          <a:p>
            <a:pPr>
              <a:lnSpc>
                <a:spcPct val="107000"/>
              </a:lnSpc>
              <a:spcAft>
                <a:spcPts val="800"/>
              </a:spcAft>
            </a:pPr>
            <a:r>
              <a:rPr lang="en-CA" b="1" dirty="0"/>
              <a:t>Interactive Activity:</a:t>
            </a:r>
            <a:endParaRPr lang="en-US" dirty="0"/>
          </a:p>
          <a:p>
            <a:pPr>
              <a:lnSpc>
                <a:spcPct val="107000"/>
              </a:lnSpc>
              <a:spcAft>
                <a:spcPts val="800"/>
              </a:spcAft>
            </a:pPr>
            <a:endParaRPr lang="en-CA" dirty="0"/>
          </a:p>
          <a:p>
            <a:pPr marL="342900" indent="-342900">
              <a:lnSpc>
                <a:spcPct val="107000"/>
              </a:lnSpc>
              <a:spcAft>
                <a:spcPts val="800"/>
              </a:spcAft>
              <a:buAutoNum type="arabicPeriod"/>
            </a:pPr>
            <a:r>
              <a:rPr lang="en-CA" b="1" dirty="0"/>
              <a:t>Planning Session:</a:t>
            </a:r>
            <a:endParaRPr lang="en-CA" dirty="0"/>
          </a:p>
          <a:p>
            <a:pPr marL="742950" lvl="1" indent="-285750">
              <a:lnSpc>
                <a:spcPct val="107000"/>
              </a:lnSpc>
              <a:spcAft>
                <a:spcPts val="800"/>
              </a:spcAft>
              <a:buFont typeface="Courier New,monospace"/>
              <a:buChar char="•"/>
            </a:pPr>
            <a:r>
              <a:rPr lang="en-CA" dirty="0"/>
              <a:t>In groups of four, have students plan a mock trip.</a:t>
            </a:r>
          </a:p>
          <a:p>
            <a:pPr marL="742950" lvl="1" indent="-285750">
              <a:lnSpc>
                <a:spcPct val="107000"/>
              </a:lnSpc>
              <a:spcAft>
                <a:spcPts val="800"/>
              </a:spcAft>
              <a:buFont typeface="Courier New,monospace"/>
              <a:buChar char="•"/>
            </a:pPr>
            <a:r>
              <a:rPr lang="en-CA" dirty="0"/>
              <a:t>Decide on a location, what you need to pack, what you will do, where you will stay, etc.</a:t>
            </a:r>
            <a:endParaRPr lang="en-US" dirty="0"/>
          </a:p>
          <a:p>
            <a:pPr>
              <a:lnSpc>
                <a:spcPct val="107000"/>
              </a:lnSpc>
              <a:spcAft>
                <a:spcPts val="800"/>
              </a:spcAft>
            </a:pPr>
            <a:r>
              <a:rPr lang="en-CA" b="1" dirty="0"/>
              <a:t>2. Presentation:</a:t>
            </a:r>
            <a:r>
              <a:rPr lang="en-CA" dirty="0"/>
              <a:t> Each group presents their plan to the class.</a:t>
            </a:r>
          </a:p>
        </p:txBody>
      </p:sp>
      <p:sp>
        <p:nvSpPr>
          <p:cNvPr id="4" name="Slide Number Placeholder 3"/>
          <p:cNvSpPr>
            <a:spLocks noGrp="1"/>
          </p:cNvSpPr>
          <p:nvPr>
            <p:ph type="sldNum" sz="quarter" idx="5"/>
          </p:nvPr>
        </p:nvSpPr>
        <p:spPr/>
        <p:txBody>
          <a:bodyPr/>
          <a:lstStyle/>
          <a:p>
            <a:fld id="{32044917-6B57-49C5-8FB0-36E9CB411676}" type="slidenum">
              <a:rPr lang="en-CA" smtClean="0"/>
              <a:t>7</a:t>
            </a:fld>
            <a:endParaRPr lang="en-CA"/>
          </a:p>
        </p:txBody>
      </p:sp>
    </p:spTree>
    <p:extLst>
      <p:ext uri="{BB962C8B-B14F-4D97-AF65-F5344CB8AC3E}">
        <p14:creationId xmlns:p14="http://schemas.microsoft.com/office/powerpoint/2010/main" val="161879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dirty="0"/>
              <a:t>The Award Canada Blog is where you can read about other students’ experiences, and maybe have yours featured one day.</a:t>
            </a:r>
            <a:endParaRPr lang="en-US" dirty="0"/>
          </a:p>
          <a:p>
            <a:pPr>
              <a:lnSpc>
                <a:spcPct val="107000"/>
              </a:lnSpc>
              <a:spcAft>
                <a:spcPts val="800"/>
              </a:spcAft>
            </a:pPr>
            <a:endParaRPr lang="en-CA" dirty="0"/>
          </a:p>
          <a:p>
            <a:pPr>
              <a:lnSpc>
                <a:spcPct val="107000"/>
              </a:lnSpc>
              <a:spcAft>
                <a:spcPts val="800"/>
              </a:spcAft>
            </a:pPr>
            <a:r>
              <a:rPr lang="en-US" b="1" dirty="0"/>
              <a:t>Link to The Award Canada Blog:</a:t>
            </a:r>
            <a:endParaRPr lang="en-CA" dirty="0"/>
          </a:p>
          <a:p>
            <a:pPr>
              <a:lnSpc>
                <a:spcPct val="107000"/>
              </a:lnSpc>
              <a:spcAft>
                <a:spcPts val="800"/>
              </a:spcAft>
            </a:pPr>
            <a:endParaRPr lang="en-CA" dirty="0"/>
          </a:p>
          <a:p>
            <a:pPr>
              <a:lnSpc>
                <a:spcPct val="107000"/>
              </a:lnSpc>
              <a:spcAft>
                <a:spcPts val="800"/>
              </a:spcAft>
            </a:pPr>
            <a:r>
              <a:rPr lang="en-CA" b="1" dirty="0"/>
              <a:t>Blog Discussion:</a:t>
            </a:r>
            <a:r>
              <a:rPr lang="en-CA" dirty="0"/>
              <a:t> Read a story from the Award Canada Blog as a class and discuss what you liked about it.</a:t>
            </a:r>
            <a:endParaRPr lang="en-US" dirty="0"/>
          </a:p>
          <a:p>
            <a:pPr marL="628650" lvl="1" indent="-171450">
              <a:lnSpc>
                <a:spcPct val="107000"/>
              </a:lnSpc>
              <a:spcAft>
                <a:spcPts val="800"/>
              </a:spcAft>
              <a:buFont typeface="Courier New,monospace"/>
              <a:buChar char="•"/>
            </a:pPr>
            <a:r>
              <a:rPr lang="en-CA" dirty="0"/>
              <a:t>Suggested prompts: </a:t>
            </a:r>
            <a:r>
              <a:rPr lang="en-US" dirty="0"/>
              <a:t>What part of the story captured your attention the most? Could you relate to any experiences or emotions described in the story? What aspects of the story were inspiring to you? Did the story motivate you to pursue a particular goal or activity related to the Award categories?</a:t>
            </a:r>
            <a:endParaRPr lang="en-CA" dirty="0"/>
          </a:p>
        </p:txBody>
      </p:sp>
      <p:sp>
        <p:nvSpPr>
          <p:cNvPr id="4" name="Slide Number Placeholder 3"/>
          <p:cNvSpPr>
            <a:spLocks noGrp="1"/>
          </p:cNvSpPr>
          <p:nvPr>
            <p:ph type="sldNum" sz="quarter" idx="5"/>
          </p:nvPr>
        </p:nvSpPr>
        <p:spPr/>
        <p:txBody>
          <a:bodyPr/>
          <a:lstStyle/>
          <a:p>
            <a:fld id="{32044917-6B57-49C5-8FB0-36E9CB411676}" type="slidenum">
              <a:rPr lang="en-CA" smtClean="0"/>
              <a:t>8</a:t>
            </a:fld>
            <a:endParaRPr lang="en-CA"/>
          </a:p>
        </p:txBody>
      </p:sp>
    </p:spTree>
    <p:extLst>
      <p:ext uri="{BB962C8B-B14F-4D97-AF65-F5344CB8AC3E}">
        <p14:creationId xmlns:p14="http://schemas.microsoft.com/office/powerpoint/2010/main" val="35255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b="1" dirty="0"/>
              <a:t>2. Story Writing - </a:t>
            </a:r>
            <a:r>
              <a:rPr lang="en-US" dirty="0"/>
              <a:t>Take a moment to think about an adventure or an activity that has been meaningful to you. It could be a hiking trip, a volunteer experience, a skill you've developed, or any other memorable moment.</a:t>
            </a:r>
            <a:endParaRPr lang="en-CA" dirty="0"/>
          </a:p>
          <a:p>
            <a:pPr marL="742950" lvl="1" indent="-285750">
              <a:lnSpc>
                <a:spcPct val="107000"/>
              </a:lnSpc>
              <a:spcAft>
                <a:spcPts val="800"/>
              </a:spcAft>
              <a:buFont typeface="Courier New,monospace"/>
              <a:buChar char="•"/>
            </a:pPr>
            <a:r>
              <a:rPr lang="en-CA" dirty="0"/>
              <a:t>In groups of 2-4, share a short story about an adventure you’ve had or an activity you enjoy.</a:t>
            </a:r>
          </a:p>
          <a:p>
            <a:pPr marL="742950" lvl="1" indent="-285750">
              <a:lnSpc>
                <a:spcPct val="107000"/>
              </a:lnSpc>
              <a:spcAft>
                <a:spcPts val="800"/>
              </a:spcAft>
              <a:buFont typeface="Courier New,monospace"/>
              <a:buChar char="•"/>
            </a:pPr>
            <a:r>
              <a:rPr lang="en-CA" dirty="0"/>
              <a:t>Share some of the stories with the class.</a:t>
            </a:r>
            <a:endParaRPr lang="en-US" dirty="0"/>
          </a:p>
        </p:txBody>
      </p:sp>
      <p:sp>
        <p:nvSpPr>
          <p:cNvPr id="4" name="Slide Number Placeholder 3"/>
          <p:cNvSpPr>
            <a:spLocks noGrp="1"/>
          </p:cNvSpPr>
          <p:nvPr>
            <p:ph type="sldNum" sz="quarter" idx="5"/>
          </p:nvPr>
        </p:nvSpPr>
        <p:spPr/>
        <p:txBody>
          <a:bodyPr/>
          <a:lstStyle/>
          <a:p>
            <a:fld id="{32044917-6B57-49C5-8FB0-36E9CB411676}" type="slidenum">
              <a:rPr lang="en-CA" smtClean="0"/>
              <a:t>9</a:t>
            </a:fld>
            <a:endParaRPr lang="en-CA"/>
          </a:p>
        </p:txBody>
      </p:sp>
    </p:spTree>
    <p:extLst>
      <p:ext uri="{BB962C8B-B14F-4D97-AF65-F5344CB8AC3E}">
        <p14:creationId xmlns:p14="http://schemas.microsoft.com/office/powerpoint/2010/main" val="4157527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activities with friends can make everything more enjoyable and fulfilling, just like how you can do all your Award activities with friends, if you wish to!</a:t>
            </a:r>
          </a:p>
          <a:p>
            <a:endParaRPr lang="en-US" dirty="0"/>
          </a:p>
          <a:p>
            <a:r>
              <a:rPr lang="en-US" b="1" dirty="0"/>
              <a:t>Interactive Activity Outline:</a:t>
            </a:r>
            <a:endParaRPr lang="en-US" dirty="0"/>
          </a:p>
          <a:p>
            <a:pPr marL="0" indent="0">
              <a:buNone/>
            </a:pPr>
            <a:r>
              <a:rPr lang="en-US" dirty="0"/>
              <a:t>Think about an activity you love to do or have been wanting to try. It could be playing a sport, video games, baking, volunteering for a cause, etc. Find a friend who is interested in the same activity and brainstorm how you can collaborate. </a:t>
            </a:r>
          </a:p>
        </p:txBody>
      </p:sp>
      <p:sp>
        <p:nvSpPr>
          <p:cNvPr id="4" name="Slide Number Placeholder 3"/>
          <p:cNvSpPr>
            <a:spLocks noGrp="1"/>
          </p:cNvSpPr>
          <p:nvPr>
            <p:ph type="sldNum" sz="quarter" idx="5"/>
          </p:nvPr>
        </p:nvSpPr>
        <p:spPr/>
        <p:txBody>
          <a:bodyPr/>
          <a:lstStyle/>
          <a:p>
            <a:fld id="{32044917-6B57-49C5-8FB0-36E9CB411676}" type="slidenum">
              <a:rPr lang="en-CA" smtClean="0"/>
              <a:t>10</a:t>
            </a:fld>
            <a:endParaRPr lang="en-CA"/>
          </a:p>
        </p:txBody>
      </p:sp>
    </p:spTree>
    <p:extLst>
      <p:ext uri="{BB962C8B-B14F-4D97-AF65-F5344CB8AC3E}">
        <p14:creationId xmlns:p14="http://schemas.microsoft.com/office/powerpoint/2010/main" val="3453838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0005-CCCC-F92C-850E-5697420AF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DCBAACF-07A7-E34D-2AE7-C35BA344B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C8A2FF0-E606-E5DF-0462-8B7DD213FA6E}"/>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DBE0142C-BE00-AE79-E6B6-F22FF09046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6E2B84-B02F-2977-B298-61D91D12E951}"/>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21846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7A08-C774-34F6-D186-3278B7CB764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9F1259-63F6-F3BF-943C-B1D63CCD1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50637A-7542-5E78-7E00-9B75318F9BE3}"/>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E88C91B4-8863-CE23-D6AE-2FBBEA0EFD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608C1E-5081-4164-4020-860DD0B38AC2}"/>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816554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27CE5-1DF4-8682-4195-2A6E60D036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2F9F75-7516-51C7-8BA3-BD09DA00E9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35824FF-180D-86EB-8F0C-C2A184DC613A}"/>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5D73BD07-ED02-F3CF-16B8-23A599229AD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16F2595-C521-BBFA-80AE-3A00A8EB2158}"/>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44341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9A19-4BD1-C203-7023-F23222FC816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85712D9-25A3-D66E-E168-32AE245B9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97C5320-2ADA-AEB1-7D15-05A59296A4C3}"/>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FE69D9BB-4C02-4B45-B157-62F3319A2C0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90306C-FA72-3425-7601-E2CD156DC1B3}"/>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68138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7548-D018-79AB-E2D7-5DC3FE3EEC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47FF901-861D-F314-5A26-C2D3B4FA46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37E1D-71CE-85BA-4807-DD61EDB91A80}"/>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0523992A-FCAD-7AC9-66DB-85BAB6906EF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6A7420-5A46-0E7C-08CB-A06EF67FE939}"/>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182429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7B3-E464-5423-9FC6-05F669C9D28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7F261-623C-3FF0-AADA-D954972707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93A6594-6F6C-2E0B-1B64-6AB4231488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036B6F0-2FED-969A-ED14-9B682032B16B}"/>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6" name="Footer Placeholder 5">
            <a:extLst>
              <a:ext uri="{FF2B5EF4-FFF2-40B4-BE49-F238E27FC236}">
                <a16:creationId xmlns:a16="http://schemas.microsoft.com/office/drawing/2014/main" id="{220B83EF-09CE-EF39-2FBC-C8931C5D63A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F7A81CB-15F5-6312-4637-1026B85C5D0A}"/>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161215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DD55-8136-57DB-5DBF-934083C2E6C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65A24E-0AD6-CA2B-0D81-A03AFD2B2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C86D18-DA8A-6A99-3414-22945AD47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6AC71D0-CC2E-C13D-6E4F-B02531BED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62176-B970-2CE5-D49B-1C09680E89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70E5A5F-36F1-B678-29CC-C498796D88E0}"/>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8" name="Footer Placeholder 7">
            <a:extLst>
              <a:ext uri="{FF2B5EF4-FFF2-40B4-BE49-F238E27FC236}">
                <a16:creationId xmlns:a16="http://schemas.microsoft.com/office/drawing/2014/main" id="{CAE4AFF3-C3D3-4816-A3FD-AE3C48A30C1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3D9C3B9-3146-64D5-21DF-83D07E7E6BCF}"/>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835793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186A-0AA8-8929-48AB-8C6CF568947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139D3F7-FD12-E03E-4BB0-496187201DD6}"/>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4" name="Footer Placeholder 3">
            <a:extLst>
              <a:ext uri="{FF2B5EF4-FFF2-40B4-BE49-F238E27FC236}">
                <a16:creationId xmlns:a16="http://schemas.microsoft.com/office/drawing/2014/main" id="{42F8ABE0-9ADD-4ECD-CF5E-02729407B3F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1A98F53-2BCF-920D-3520-3E962251E413}"/>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017678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1802E-B608-C4A4-A3E0-47A604D62DE1}"/>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3" name="Footer Placeholder 2">
            <a:extLst>
              <a:ext uri="{FF2B5EF4-FFF2-40B4-BE49-F238E27FC236}">
                <a16:creationId xmlns:a16="http://schemas.microsoft.com/office/drawing/2014/main" id="{B27D177A-676A-AB9A-EFD1-3BA14A699E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56BDCD4-C72C-C39C-B1F5-FC8AFF2BAFF5}"/>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103813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80D8-8331-2706-D825-F88C11C6A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E7F338D-2E95-BC6F-A4FC-496ECAD71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C291C88-07FC-8A40-F581-5F2388B92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DB308-4117-56AA-B801-D66DE67ED93F}"/>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6" name="Footer Placeholder 5">
            <a:extLst>
              <a:ext uri="{FF2B5EF4-FFF2-40B4-BE49-F238E27FC236}">
                <a16:creationId xmlns:a16="http://schemas.microsoft.com/office/drawing/2014/main" id="{1BDA4EDC-0101-A6A8-4A1C-77B5DCFD78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2A14928-34F9-6554-CD33-E990725CE500}"/>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46198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1BAA-1227-54F6-C31E-BAE1C2E17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D008275-75F8-D143-9CD9-A3481FD50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33AC6F38-0D58-3AD9-23DD-C191AA7EA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4719D-B187-19A3-B4C8-6D4DD6B27255}"/>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6" name="Footer Placeholder 5">
            <a:extLst>
              <a:ext uri="{FF2B5EF4-FFF2-40B4-BE49-F238E27FC236}">
                <a16:creationId xmlns:a16="http://schemas.microsoft.com/office/drawing/2014/main" id="{B8633043-A65E-A1BE-9D28-332F1B52BC9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666B21-552E-3232-7FE5-C65A59A9760D}"/>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09912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3B152-D1D5-96FA-8F9B-A1BE60F33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CA08D1D-C86A-3580-D21B-8A8969B45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FB966B-1470-81B9-B910-50E35A5D9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FE235842-AE48-3442-ADF4-CD79C2430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FD52A12-4F41-4A8A-6EBC-A78466AD4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B399C-5E72-42C4-A53A-2204B1FC4355}" type="slidenum">
              <a:rPr lang="en-CA" smtClean="0"/>
              <a:t>‹#›</a:t>
            </a:fld>
            <a:endParaRPr lang="en-CA"/>
          </a:p>
        </p:txBody>
      </p:sp>
    </p:spTree>
    <p:extLst>
      <p:ext uri="{BB962C8B-B14F-4D97-AF65-F5344CB8AC3E}">
        <p14:creationId xmlns:p14="http://schemas.microsoft.com/office/powerpoint/2010/main" val="503575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kahoot.it/" TargetMode="Externa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dukeofed.org/award-activity-zo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dukeofed.org/lead-with-adventur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516D-214C-400B-6C9A-D19416BDC4DE}"/>
              </a:ext>
            </a:extLst>
          </p:cNvPr>
          <p:cNvSpPr>
            <a:spLocks noGrp="1"/>
          </p:cNvSpPr>
          <p:nvPr>
            <p:ph type="title"/>
          </p:nvPr>
        </p:nvSpPr>
        <p:spPr>
          <a:xfrm>
            <a:off x="0" y="0"/>
            <a:ext cx="10515600" cy="1325563"/>
          </a:xfrm>
        </p:spPr>
        <p:txBody>
          <a:bodyPr/>
          <a:lstStyle/>
          <a:p>
            <a:r>
              <a:rPr lang="en-CA" sz="4400" b="1" dirty="0">
                <a:latin typeface="Meta-Bold"/>
              </a:rPr>
              <a:t>Read Me First: Teacher </a:t>
            </a:r>
            <a:r>
              <a:rPr lang="en-US" sz="4400" b="1" dirty="0">
                <a:latin typeface="Meta-Bold"/>
              </a:rPr>
              <a:t>Instructions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A4A4A681-5E28-4A4B-C78E-1786A479FE34}"/>
              </a:ext>
            </a:extLst>
          </p:cNvPr>
          <p:cNvSpPr txBox="1"/>
          <p:nvPr/>
        </p:nvSpPr>
        <p:spPr>
          <a:xfrm>
            <a:off x="143538" y="662781"/>
            <a:ext cx="11904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‘Session Zero’ is designed to provide an engaging and straightforward introduction to the Award without overwhelming the details, igniting participants’ enthusiasm from the start. Ideally, this introduction would be scheduled in May/June before the school year starts or in September, so teachers can work with grade 8’s to introduce the Award before summer vacation.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Accessing Slide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Optional notes are provided for all slides. To view the notes, type 'notes' in the PowerPoint search bar and select 'Show/Hide Notes Pane’.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Optional Registration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presentations held in May or June, there is an optional slide to include student registration as part of this session to have it complete before September.</a:t>
            </a:r>
          </a:p>
        </p:txBody>
      </p:sp>
    </p:spTree>
    <p:extLst>
      <p:ext uri="{BB962C8B-B14F-4D97-AF65-F5344CB8AC3E}">
        <p14:creationId xmlns:p14="http://schemas.microsoft.com/office/powerpoint/2010/main" val="339118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46519" y="-150013"/>
            <a:ext cx="9636967" cy="994257"/>
          </a:xfrm>
        </p:spPr>
        <p:txBody>
          <a:bodyPr>
            <a:normAutofit/>
          </a:bodyPr>
          <a:lstStyle/>
          <a:p>
            <a:pPr>
              <a:lnSpc>
                <a:spcPct val="100000"/>
              </a:lnSpc>
              <a:spcBef>
                <a:spcPts val="0"/>
              </a:spcBef>
            </a:pPr>
            <a:r>
              <a:rPr lang="en-CA" b="1" dirty="0">
                <a:latin typeface="Meta-Bold"/>
                <a:cs typeface="Segoe UI"/>
              </a:rPr>
              <a:t>Friends Make Fun Happen!</a:t>
            </a:r>
            <a:endParaRPr lang="en-US" dirty="0">
              <a:latin typeface="Meta-Bold"/>
              <a:cs typeface="Segoe UI"/>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TextBox 5">
            <a:extLst>
              <a:ext uri="{FF2B5EF4-FFF2-40B4-BE49-F238E27FC236}">
                <a16:creationId xmlns:a16="http://schemas.microsoft.com/office/drawing/2014/main" id="{C338901A-0A71-A66F-1EAF-F4EE915052E9}"/>
              </a:ext>
            </a:extLst>
          </p:cNvPr>
          <p:cNvSpPr txBox="1"/>
          <p:nvPr/>
        </p:nvSpPr>
        <p:spPr>
          <a:xfrm>
            <a:off x="1446519" y="810134"/>
            <a:ext cx="6688952" cy="4467057"/>
          </a:xfrm>
          <a:prstGeom prst="rect">
            <a:avLst/>
          </a:prstGeom>
          <a:noFill/>
        </p:spPr>
        <p:txBody>
          <a:bodyPr wrap="square" rtlCol="0">
            <a:spAutoFit/>
          </a:bodyPr>
          <a:lstStyle/>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Doing activities with friends can make everything more fun. You can do all your Award activities with friends, if you wish!</a:t>
            </a:r>
          </a:p>
          <a:p>
            <a:pPr>
              <a:lnSpc>
                <a:spcPct val="150000"/>
              </a:lnSpc>
            </a:pPr>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ea typeface="Calibri" panose="020F0502020204030204" pitchFamily="34" charset="0"/>
                <a:cs typeface="Calibri" panose="020F0502020204030204" pitchFamily="34" charset="0"/>
              </a:rPr>
              <a:t>Think about an activity you love or have been wanting to try. It could be playing a sport, video games, baking, volunteering, or anything else. Then on the next slide, we’ll do an interactive activity.</a:t>
            </a:r>
          </a:p>
        </p:txBody>
      </p:sp>
      <p:pic>
        <p:nvPicPr>
          <p:cNvPr id="3" name="Picture 2">
            <a:extLst>
              <a:ext uri="{FF2B5EF4-FFF2-40B4-BE49-F238E27FC236}">
                <a16:creationId xmlns:a16="http://schemas.microsoft.com/office/drawing/2014/main" id="{C8B61EA8-8FBF-6B1A-0727-21CF05A90240}"/>
              </a:ext>
            </a:extLst>
          </p:cNvPr>
          <p:cNvPicPr>
            <a:picLocks noChangeAspect="1"/>
          </p:cNvPicPr>
          <p:nvPr/>
        </p:nvPicPr>
        <p:blipFill>
          <a:blip r:embed="rId4"/>
          <a:stretch>
            <a:fillRect/>
          </a:stretch>
        </p:blipFill>
        <p:spPr>
          <a:xfrm>
            <a:off x="8483601" y="347116"/>
            <a:ext cx="3438378" cy="5275196"/>
          </a:xfrm>
          <a:prstGeom prst="rect">
            <a:avLst/>
          </a:prstGeom>
        </p:spPr>
      </p:pic>
    </p:spTree>
    <p:extLst>
      <p:ext uri="{BB962C8B-B14F-4D97-AF65-F5344CB8AC3E}">
        <p14:creationId xmlns:p14="http://schemas.microsoft.com/office/powerpoint/2010/main" val="1419545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04251" y="-152525"/>
            <a:ext cx="9636967" cy="1023638"/>
          </a:xfrm>
        </p:spPr>
        <p:txBody>
          <a:bodyPr>
            <a:normAutofit/>
          </a:bodyPr>
          <a:lstStyle/>
          <a:p>
            <a:pPr>
              <a:lnSpc>
                <a:spcPct val="100000"/>
              </a:lnSpc>
              <a:spcBef>
                <a:spcPts val="0"/>
              </a:spcBef>
            </a:pPr>
            <a:r>
              <a:rPr lang="en-CA" b="1" dirty="0">
                <a:latin typeface="Meta-Bold"/>
                <a:cs typeface="Segoe UI"/>
              </a:rPr>
              <a:t>Friends Make Fun Happen!</a:t>
            </a:r>
            <a:endParaRPr lang="en-US" dirty="0">
              <a:latin typeface="Meta-Bold"/>
              <a:cs typeface="Segoe UI"/>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3" name="TextBox 2">
            <a:extLst>
              <a:ext uri="{FF2B5EF4-FFF2-40B4-BE49-F238E27FC236}">
                <a16:creationId xmlns:a16="http://schemas.microsoft.com/office/drawing/2014/main" id="{7ED8F62B-95AE-CA4B-FD5D-EF1BCA3B77FA}"/>
              </a:ext>
            </a:extLst>
          </p:cNvPr>
          <p:cNvSpPr txBox="1"/>
          <p:nvPr/>
        </p:nvSpPr>
        <p:spPr>
          <a:xfrm>
            <a:off x="1404251" y="687725"/>
            <a:ext cx="6291949" cy="4893647"/>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Interactive Activity</a:t>
            </a:r>
          </a:p>
          <a:p>
            <a:r>
              <a:rPr lang="en-US" sz="2400" b="1" dirty="0">
                <a:latin typeface="Calibri" panose="020F0502020204030204" pitchFamily="34" charset="0"/>
                <a:ea typeface="Calibri" panose="020F0502020204030204" pitchFamily="34" charset="0"/>
                <a:cs typeface="Calibri" panose="020F0502020204030204" pitchFamily="34" charset="0"/>
              </a:rPr>
              <a:t>1. </a:t>
            </a:r>
            <a:r>
              <a:rPr lang="en-US" sz="2400" dirty="0">
                <a:latin typeface="Calibri" panose="020F0502020204030204" pitchFamily="34" charset="0"/>
                <a:ea typeface="Calibri" panose="020F0502020204030204" pitchFamily="34" charset="0"/>
                <a:cs typeface="Calibri" panose="020F0502020204030204" pitchFamily="34" charset="0"/>
              </a:rPr>
              <a:t>Find a friend and either share an interest (e.g., sports, video games, baking, volunteering) or be randomly assigned a partner.</a:t>
            </a:r>
          </a:p>
          <a:p>
            <a:r>
              <a:rPr lang="en-US" sz="2400" b="1" dirty="0">
                <a:latin typeface="Calibri" panose="020F0502020204030204" pitchFamily="34" charset="0"/>
                <a:ea typeface="Calibri" panose="020F0502020204030204" pitchFamily="34" charset="0"/>
                <a:cs typeface="Calibri" panose="020F0502020204030204" pitchFamily="34" charset="0"/>
              </a:rPr>
              <a:t>2. </a:t>
            </a:r>
            <a:r>
              <a:rPr lang="en-US" sz="2400" dirty="0">
                <a:latin typeface="Calibri" panose="020F0502020204030204" pitchFamily="34" charset="0"/>
                <a:ea typeface="Calibri" panose="020F0502020204030204" pitchFamily="34" charset="0"/>
                <a:cs typeface="Calibri" panose="020F0502020204030204" pitchFamily="34" charset="0"/>
              </a:rPr>
              <a:t>Plan</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how you could do an activity together. For example, if you both like cooking, plan to hang out on Saturday afternoons to cook something fun, listen to music, and learn together!</a:t>
            </a:r>
          </a:p>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Class Sharing</a:t>
            </a:r>
          </a:p>
          <a:p>
            <a:pPr>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 Each pair shares their plans with the class.</a:t>
            </a:r>
          </a:p>
          <a:p>
            <a:pPr>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 As a class, discuss how working with friends can enhance the activity.</a:t>
            </a:r>
          </a:p>
        </p:txBody>
      </p:sp>
      <p:pic>
        <p:nvPicPr>
          <p:cNvPr id="8" name="Picture 7" descr="A group of people stretching in a park&#10;&#10;Description automatically generated">
            <a:extLst>
              <a:ext uri="{FF2B5EF4-FFF2-40B4-BE49-F238E27FC236}">
                <a16:creationId xmlns:a16="http://schemas.microsoft.com/office/drawing/2014/main" id="{30CC8EEC-A46D-487A-A00C-DE660B4E7CFA}"/>
              </a:ext>
            </a:extLst>
          </p:cNvPr>
          <p:cNvPicPr>
            <a:picLocks noChangeAspect="1"/>
          </p:cNvPicPr>
          <p:nvPr/>
        </p:nvPicPr>
        <p:blipFill>
          <a:blip r:embed="rId4"/>
          <a:stretch>
            <a:fillRect/>
          </a:stretch>
        </p:blipFill>
        <p:spPr>
          <a:xfrm>
            <a:off x="7696200" y="1733174"/>
            <a:ext cx="4392461" cy="2856402"/>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26095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73032" y="-188755"/>
            <a:ext cx="9636967" cy="1126779"/>
          </a:xfrm>
        </p:spPr>
        <p:txBody>
          <a:bodyPr>
            <a:normAutofit/>
          </a:bodyPr>
          <a:lstStyle/>
          <a:p>
            <a:r>
              <a:rPr lang="en-US" b="1" dirty="0">
                <a:latin typeface="Meta-Bold"/>
                <a:ea typeface="+mj-lt"/>
                <a:cs typeface="+mj-lt"/>
              </a:rPr>
              <a:t>Explore Award Activities at School!</a:t>
            </a:r>
            <a:endParaRPr lang="en-CA" dirty="0">
              <a:latin typeface="Meta-Bold"/>
              <a:ea typeface="+mj-lt"/>
              <a:cs typeface="+mj-lt"/>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TextBox 5">
            <a:extLst>
              <a:ext uri="{FF2B5EF4-FFF2-40B4-BE49-F238E27FC236}">
                <a16:creationId xmlns:a16="http://schemas.microsoft.com/office/drawing/2014/main" id="{C44A526D-7C7A-6CBD-13AC-F4E2F34C1446}"/>
              </a:ext>
            </a:extLst>
          </p:cNvPr>
          <p:cNvSpPr txBox="1"/>
          <p:nvPr/>
        </p:nvSpPr>
        <p:spPr>
          <a:xfrm>
            <a:off x="1473032" y="794365"/>
            <a:ext cx="4902367"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Let’s discover how you can participate in Award activities right here at school!</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Think about clubs or activities at school that interest you. It could be a drama club to improve your acting skills, helping out in the school garden, joining a sports team, or playing an instrument in band class.</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As long as you have a goal to improve, it can likely count towards your Award!</a:t>
            </a:r>
          </a:p>
        </p:txBody>
      </p:sp>
      <p:pic>
        <p:nvPicPr>
          <p:cNvPr id="8" name="Picture 7" descr="A person looking at a book on a shelf&#10;&#10;Description automatically generated">
            <a:extLst>
              <a:ext uri="{FF2B5EF4-FFF2-40B4-BE49-F238E27FC236}">
                <a16:creationId xmlns:a16="http://schemas.microsoft.com/office/drawing/2014/main" id="{F1D95A27-E146-294D-2097-549BB61DF6E9}"/>
              </a:ext>
            </a:extLst>
          </p:cNvPr>
          <p:cNvPicPr>
            <a:picLocks noChangeAspect="1"/>
          </p:cNvPicPr>
          <p:nvPr/>
        </p:nvPicPr>
        <p:blipFill>
          <a:blip r:embed="rId4"/>
          <a:stretch>
            <a:fillRect/>
          </a:stretch>
        </p:blipFill>
        <p:spPr>
          <a:xfrm>
            <a:off x="6642955" y="1181100"/>
            <a:ext cx="5258322" cy="3937000"/>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521084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29691" y="-170909"/>
            <a:ext cx="9636967" cy="1023638"/>
          </a:xfrm>
        </p:spPr>
        <p:txBody>
          <a:bodyPr>
            <a:normAutofit/>
          </a:bodyPr>
          <a:lstStyle/>
          <a:p>
            <a:r>
              <a:rPr lang="en-US" b="1" dirty="0">
                <a:latin typeface="Meta-Bold"/>
                <a:ea typeface="+mj-lt"/>
                <a:cs typeface="+mj-lt"/>
              </a:rPr>
              <a:t>Explore Award Activities at School!</a:t>
            </a:r>
            <a:endParaRPr lang="en-CA" dirty="0">
              <a:latin typeface="Meta-Bold"/>
              <a:ea typeface="+mj-lt"/>
              <a:cs typeface="+mj-lt"/>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TextBox 5">
            <a:extLst>
              <a:ext uri="{FF2B5EF4-FFF2-40B4-BE49-F238E27FC236}">
                <a16:creationId xmlns:a16="http://schemas.microsoft.com/office/drawing/2014/main" id="{C977F6E3-1795-3976-3382-70517252DCDF}"/>
              </a:ext>
            </a:extLst>
          </p:cNvPr>
          <p:cNvSpPr txBox="1"/>
          <p:nvPr/>
        </p:nvSpPr>
        <p:spPr>
          <a:xfrm>
            <a:off x="1429691" y="700329"/>
            <a:ext cx="5796609" cy="5047536"/>
          </a:xfrm>
          <a:prstGeom prst="rect">
            <a:avLst/>
          </a:prstGeom>
          <a:noFill/>
        </p:spPr>
        <p:txBody>
          <a:bodyPr wrap="square" rtlCol="0">
            <a:spAutoFit/>
          </a:bodyPr>
          <a:lstStyle/>
          <a:p>
            <a:r>
              <a:rPr lang="en-US" sz="2300" b="1" dirty="0">
                <a:latin typeface="Calibri" panose="020F0502020204030204" pitchFamily="34" charset="0"/>
                <a:ea typeface="Calibri" panose="020F0502020204030204" pitchFamily="34" charset="0"/>
                <a:cs typeface="Calibri" panose="020F0502020204030204" pitchFamily="34" charset="0"/>
              </a:rPr>
              <a:t>Interactive Activity: Club Hunt</a:t>
            </a:r>
          </a:p>
          <a:p>
            <a:pPr>
              <a:buFont typeface="+mj-lt"/>
              <a:buAutoNum type="arabicPeriod"/>
            </a:pPr>
            <a:r>
              <a:rPr lang="en-US" sz="2300" dirty="0">
                <a:latin typeface="Calibri" panose="020F0502020204030204" pitchFamily="34" charset="0"/>
                <a:ea typeface="Calibri" panose="020F0502020204030204" pitchFamily="34" charset="0"/>
                <a:cs typeface="Calibri" panose="020F0502020204030204" pitchFamily="34" charset="0"/>
              </a:rPr>
              <a:t> As a class, list school clubs or activities that fit into the Award categories (Skill, Voluntary Service, Physical Recreation).</a:t>
            </a:r>
          </a:p>
          <a:p>
            <a:endParaRPr lang="en-US" sz="2300" dirty="0">
              <a:latin typeface="Calibri" panose="020F0502020204030204" pitchFamily="34" charset="0"/>
              <a:ea typeface="Calibri" panose="020F0502020204030204" pitchFamily="34" charset="0"/>
              <a:cs typeface="Calibri" panose="020F0502020204030204" pitchFamily="34" charset="0"/>
            </a:endParaRPr>
          </a:p>
          <a:p>
            <a:r>
              <a:rPr lang="en-US" sz="2300" b="1" dirty="0">
                <a:latin typeface="Calibri" panose="020F0502020204030204" pitchFamily="34" charset="0"/>
                <a:ea typeface="Calibri" panose="020F0502020204030204" pitchFamily="34" charset="0"/>
                <a:cs typeface="Calibri" panose="020F0502020204030204" pitchFamily="34" charset="0"/>
              </a:rPr>
              <a:t>Interactive Activity: Event Planning</a:t>
            </a:r>
          </a:p>
          <a:p>
            <a:pPr>
              <a:buFont typeface="+mj-lt"/>
              <a:buAutoNum type="arabicPeriod"/>
            </a:pPr>
            <a:r>
              <a:rPr lang="en-US" sz="2300" dirty="0">
                <a:latin typeface="Calibri" panose="020F0502020204030204" pitchFamily="34" charset="0"/>
                <a:ea typeface="Calibri" panose="020F0502020204030204" pitchFamily="34" charset="0"/>
                <a:cs typeface="Calibri" panose="020F0502020204030204" pitchFamily="34" charset="0"/>
              </a:rPr>
              <a:t> In groups, come up with a cool event idea for school that could count towards the Award. Ideas could include a charity run, a talent show, or any activity that showcases your skills or helps the community.</a:t>
            </a:r>
          </a:p>
          <a:p>
            <a:pPr>
              <a:buFont typeface="+mj-lt"/>
              <a:buAutoNum type="arabicPeriod"/>
            </a:pPr>
            <a:r>
              <a:rPr lang="en-US" sz="2300" dirty="0">
                <a:latin typeface="Calibri" panose="020F0502020204030204" pitchFamily="34" charset="0"/>
                <a:ea typeface="Calibri" panose="020F0502020204030204" pitchFamily="34" charset="0"/>
                <a:cs typeface="Calibri" panose="020F0502020204030204" pitchFamily="34" charset="0"/>
              </a:rPr>
              <a:t> Present your event idea to the class. Let’s hear your ideas and see how we can make our school even more awesome!</a:t>
            </a:r>
          </a:p>
        </p:txBody>
      </p:sp>
      <p:pic>
        <p:nvPicPr>
          <p:cNvPr id="8" name="Picture 7" descr="A group of people looking at a cpr&#10;&#10;Description automatically generated">
            <a:extLst>
              <a:ext uri="{FF2B5EF4-FFF2-40B4-BE49-F238E27FC236}">
                <a16:creationId xmlns:a16="http://schemas.microsoft.com/office/drawing/2014/main" id="{DAECA518-FCDB-2987-9187-21B68E0955BF}"/>
              </a:ext>
            </a:extLst>
          </p:cNvPr>
          <p:cNvPicPr>
            <a:picLocks noChangeAspect="1"/>
          </p:cNvPicPr>
          <p:nvPr/>
        </p:nvPicPr>
        <p:blipFill>
          <a:blip r:embed="rId4"/>
          <a:stretch>
            <a:fillRect/>
          </a:stretch>
        </p:blipFill>
        <p:spPr>
          <a:xfrm>
            <a:off x="7454900" y="1548297"/>
            <a:ext cx="4516327" cy="2917326"/>
          </a:xfrm>
          <a:prstGeom prst="rect">
            <a:avLst/>
          </a:prstGeom>
          <a:ln>
            <a:solidFill>
              <a:srgbClr val="FFFF00"/>
            </a:solidFill>
          </a:ln>
        </p:spPr>
      </p:pic>
    </p:spTree>
    <p:extLst>
      <p:ext uri="{BB962C8B-B14F-4D97-AF65-F5344CB8AC3E}">
        <p14:creationId xmlns:p14="http://schemas.microsoft.com/office/powerpoint/2010/main" val="398272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68056" y="-245983"/>
            <a:ext cx="9636967" cy="1109902"/>
          </a:xfrm>
        </p:spPr>
        <p:txBody>
          <a:bodyPr>
            <a:normAutofit/>
          </a:bodyPr>
          <a:lstStyle/>
          <a:p>
            <a:pPr>
              <a:lnSpc>
                <a:spcPct val="107000"/>
              </a:lnSpc>
              <a:spcBef>
                <a:spcPts val="0"/>
              </a:spcBef>
              <a:spcAft>
                <a:spcPts val="800"/>
              </a:spcAft>
            </a:pPr>
            <a:r>
              <a:rPr lang="en-CA" b="1" dirty="0">
                <a:latin typeface="Meta-Bold"/>
                <a:cs typeface="Segoe UI"/>
              </a:rPr>
              <a:t>Kahoot Quiz!</a:t>
            </a:r>
            <a:endParaRPr lang="en-CA" dirty="0">
              <a:latin typeface="Meta-Bold"/>
              <a:cs typeface="Segoe UI"/>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pic>
        <p:nvPicPr>
          <p:cNvPr id="6" name="Picture 2" descr="students doing a kahoot">
            <a:extLst>
              <a:ext uri="{FF2B5EF4-FFF2-40B4-BE49-F238E27FC236}">
                <a16:creationId xmlns:a16="http://schemas.microsoft.com/office/drawing/2014/main" id="{25D0A3B8-1742-51B9-D6DF-A9CD117C0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586" y="863919"/>
            <a:ext cx="4211970" cy="427417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34094F-D55B-2729-60A0-C670CAF614B1}"/>
              </a:ext>
            </a:extLst>
          </p:cNvPr>
          <p:cNvSpPr txBox="1"/>
          <p:nvPr/>
        </p:nvSpPr>
        <p:spPr>
          <a:xfrm>
            <a:off x="1468056" y="662686"/>
            <a:ext cx="5535030" cy="4893647"/>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Let's Play a Kahoot Quiz!</a:t>
            </a:r>
          </a:p>
          <a:p>
            <a:r>
              <a:rPr lang="en-US" sz="2400" dirty="0">
                <a:latin typeface="Calibri" panose="020F0502020204030204" pitchFamily="34" charset="0"/>
                <a:ea typeface="Calibri" panose="020F0502020204030204" pitchFamily="34" charset="0"/>
                <a:cs typeface="Calibri" panose="020F0502020204030204" pitchFamily="34" charset="0"/>
              </a:rPr>
              <a:t>To make sure everyone’s excited and ready, let’s play a Kahoot quiz about what we’ve learned today!</a:t>
            </a:r>
          </a:p>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How to Play:</a:t>
            </a:r>
          </a:p>
          <a:p>
            <a:pPr>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 Open the Kahoot app or go to </a:t>
            </a:r>
            <a:r>
              <a:rPr lang="en-US" sz="2400" dirty="0">
                <a:latin typeface="Calibri" panose="020F0502020204030204" pitchFamily="34" charset="0"/>
                <a:ea typeface="Calibri" panose="020F0502020204030204" pitchFamily="34" charset="0"/>
                <a:cs typeface="Calibri" panose="020F0502020204030204" pitchFamily="34" charset="0"/>
                <a:hlinkClick r:id="rId5"/>
              </a:rPr>
              <a:t>kahoot.it</a:t>
            </a:r>
            <a:r>
              <a:rPr lang="en-US" sz="2400" dirty="0">
                <a:latin typeface="Calibri" panose="020F0502020204030204" pitchFamily="34" charset="0"/>
                <a:ea typeface="Calibri" panose="020F0502020204030204" pitchFamily="34" charset="0"/>
                <a:cs typeface="Calibri" panose="020F0502020204030204" pitchFamily="34" charset="0"/>
              </a:rPr>
              <a:t> on your device.</a:t>
            </a:r>
          </a:p>
          <a:p>
            <a:pPr>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 Enter the game PIN provided by your teacher.</a:t>
            </a:r>
          </a:p>
          <a:p>
            <a:pPr>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 Answer the questions as they appear on the screen.</a:t>
            </a:r>
          </a:p>
          <a:p>
            <a:pPr>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 Go over the answers as a class.</a:t>
            </a:r>
          </a:p>
        </p:txBody>
      </p:sp>
    </p:spTree>
    <p:extLst>
      <p:ext uri="{BB962C8B-B14F-4D97-AF65-F5344CB8AC3E}">
        <p14:creationId xmlns:p14="http://schemas.microsoft.com/office/powerpoint/2010/main" val="224533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373156" y="-248746"/>
            <a:ext cx="9636967" cy="1082605"/>
          </a:xfrm>
        </p:spPr>
        <p:txBody>
          <a:bodyPr>
            <a:normAutofit/>
          </a:bodyPr>
          <a:lstStyle/>
          <a:p>
            <a:pPr>
              <a:lnSpc>
                <a:spcPct val="107000"/>
              </a:lnSpc>
              <a:spcBef>
                <a:spcPts val="0"/>
              </a:spcBef>
              <a:spcAft>
                <a:spcPts val="800"/>
              </a:spcAft>
            </a:pPr>
            <a:r>
              <a:rPr lang="en-CA" b="1" dirty="0">
                <a:latin typeface="Meta-Bold"/>
                <a:cs typeface="Segoe UI"/>
              </a:rPr>
              <a:t>Kahoot Quiz!</a:t>
            </a:r>
            <a:endParaRPr lang="en-CA" dirty="0">
              <a:latin typeface="Meta-Bold"/>
              <a:cs typeface="Segoe UI"/>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3" name="TextBox 2">
            <a:extLst>
              <a:ext uri="{FF2B5EF4-FFF2-40B4-BE49-F238E27FC236}">
                <a16:creationId xmlns:a16="http://schemas.microsoft.com/office/drawing/2014/main" id="{6F3602FB-DB98-9624-ABA9-859A9FEBD655}"/>
              </a:ext>
            </a:extLst>
          </p:cNvPr>
          <p:cNvSpPr txBox="1"/>
          <p:nvPr/>
        </p:nvSpPr>
        <p:spPr>
          <a:xfrm>
            <a:off x="1522012" y="544286"/>
            <a:ext cx="10333290" cy="5021055"/>
          </a:xfrm>
          <a:prstGeom prst="rect">
            <a:avLst/>
          </a:prstGeom>
          <a:noFill/>
        </p:spPr>
        <p:txBody>
          <a:bodyPr wrap="square" rtlCol="0">
            <a:spAutoFit/>
          </a:bodyPr>
          <a:lstStyle/>
          <a:p>
            <a:pPr>
              <a:lnSpc>
                <a:spcPct val="150000"/>
              </a:lnSpc>
            </a:pPr>
            <a:r>
              <a:rPr lang="en-US" sz="2400" b="1" dirty="0">
                <a:latin typeface="Calibri" panose="020F0502020204030204" pitchFamily="34" charset="0"/>
                <a:ea typeface="Calibri" panose="020F0502020204030204" pitchFamily="34" charset="0"/>
                <a:cs typeface="Calibri" panose="020F0502020204030204" pitchFamily="34" charset="0"/>
              </a:rPr>
              <a:t>Sample Kahoot Questions:</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Skill:</a:t>
            </a:r>
            <a:r>
              <a:rPr lang="en-US" sz="2400" dirty="0">
                <a:latin typeface="Calibri" panose="020F0502020204030204" pitchFamily="34" charset="0"/>
                <a:ea typeface="Calibri" panose="020F0502020204030204" pitchFamily="34" charset="0"/>
                <a:cs typeface="Calibri" panose="020F0502020204030204" pitchFamily="34" charset="0"/>
              </a:rPr>
              <a:t> What is one activity you can do for Skill?</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Physical Recreation:</a:t>
            </a:r>
            <a:r>
              <a:rPr lang="en-US" sz="2400" dirty="0">
                <a:latin typeface="Calibri" panose="020F0502020204030204" pitchFamily="34" charset="0"/>
                <a:ea typeface="Calibri" panose="020F0502020204030204" pitchFamily="34" charset="0"/>
                <a:cs typeface="Calibri" panose="020F0502020204030204" pitchFamily="34" charset="0"/>
              </a:rPr>
              <a:t> Name an activity you can do for Physical Recreation.</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Volunteering:</a:t>
            </a:r>
            <a:r>
              <a:rPr lang="en-US" sz="2400" dirty="0">
                <a:latin typeface="Calibri" panose="020F0502020204030204" pitchFamily="34" charset="0"/>
                <a:ea typeface="Calibri" panose="020F0502020204030204" pitchFamily="34" charset="0"/>
                <a:cs typeface="Calibri" panose="020F0502020204030204" pitchFamily="34" charset="0"/>
              </a:rPr>
              <a:t> Give an example of a volunteering activity that could count towards the Award.</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Adventurous Journey:</a:t>
            </a:r>
            <a:r>
              <a:rPr lang="en-US" sz="2400" dirty="0">
                <a:latin typeface="Calibri" panose="020F0502020204030204" pitchFamily="34" charset="0"/>
                <a:ea typeface="Calibri" panose="020F0502020204030204" pitchFamily="34" charset="0"/>
                <a:cs typeface="Calibri" panose="020F0502020204030204" pitchFamily="34" charset="0"/>
              </a:rPr>
              <a:t> What should you bring on an Adventurous Journey?</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Activity Ideas:</a:t>
            </a:r>
            <a:r>
              <a:rPr lang="en-US" sz="2400" dirty="0">
                <a:latin typeface="Calibri" panose="020F0502020204030204" pitchFamily="34" charset="0"/>
                <a:ea typeface="Calibri" panose="020F0502020204030204" pitchFamily="34" charset="0"/>
                <a:cs typeface="Calibri" panose="020F0502020204030204" pitchFamily="34" charset="0"/>
              </a:rPr>
              <a:t> What is the webpage called where you can find ideas and inspiration for your activities?</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Award Stories:</a:t>
            </a:r>
            <a:r>
              <a:rPr lang="en-US" sz="2400" dirty="0">
                <a:latin typeface="Calibri" panose="020F0502020204030204" pitchFamily="34" charset="0"/>
                <a:ea typeface="Calibri" panose="020F0502020204030204" pitchFamily="34" charset="0"/>
                <a:cs typeface="Calibri" panose="020F0502020204030204" pitchFamily="34" charset="0"/>
              </a:rPr>
              <a:t> Where can you read stories from other Award participants?</a:t>
            </a:r>
          </a:p>
        </p:txBody>
      </p:sp>
    </p:spTree>
    <p:extLst>
      <p:ext uri="{BB962C8B-B14F-4D97-AF65-F5344CB8AC3E}">
        <p14:creationId xmlns:p14="http://schemas.microsoft.com/office/powerpoint/2010/main" val="188834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5" name="TextBox 6">
            <a:extLst>
              <a:ext uri="{FF2B5EF4-FFF2-40B4-BE49-F238E27FC236}">
                <a16:creationId xmlns:a16="http://schemas.microsoft.com/office/drawing/2014/main" id="{BD6F25CF-5DB2-3A2A-A516-BD8E23241ADE}"/>
              </a:ext>
            </a:extLst>
          </p:cNvPr>
          <p:cNvSpPr txBox="1"/>
          <p:nvPr/>
        </p:nvSpPr>
        <p:spPr>
          <a:xfrm>
            <a:off x="748819" y="809011"/>
            <a:ext cx="4104702" cy="420628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b="1">
                <a:solidFill>
                  <a:schemeClr val="tx1">
                    <a:lumMod val="85000"/>
                    <a:lumOff val="15000"/>
                  </a:schemeClr>
                </a:solidFill>
                <a:latin typeface="Roboto"/>
                <a:ea typeface="Roboto"/>
                <a:cs typeface="Roboto"/>
              </a:rPr>
              <a:t>GENERAL CONTACT DETAILS</a:t>
            </a:r>
            <a:endParaRPr lang="en-US" sz="2000" b="1" i="0">
              <a:solidFill>
                <a:schemeClr val="tx1">
                  <a:lumMod val="85000"/>
                  <a:lumOff val="15000"/>
                </a:schemeClr>
              </a:solidFill>
              <a:effectLst/>
              <a:latin typeface="Roboto"/>
              <a:ea typeface="Roboto"/>
              <a:cs typeface="Roboto"/>
            </a:endParaRPr>
          </a:p>
          <a:p>
            <a:pPr>
              <a:lnSpc>
                <a:spcPct val="150000"/>
              </a:lnSpc>
            </a:pPr>
            <a:r>
              <a:rPr lang="en-US" sz="1600" b="0" i="0">
                <a:solidFill>
                  <a:schemeClr val="tx1">
                    <a:lumMod val="85000"/>
                    <a:lumOff val="15000"/>
                  </a:schemeClr>
                </a:solidFill>
                <a:effectLst/>
                <a:latin typeface="Roboto"/>
                <a:ea typeface="Roboto"/>
              </a:rPr>
              <a:t>858A King Street West</a:t>
            </a:r>
            <a:br>
              <a:rPr lang="en-US" sz="1600" b="0" i="0">
                <a:effectLst/>
                <a:latin typeface="Roboto" panose="02000000000000000000" pitchFamily="2" charset="0"/>
                <a:ea typeface="Roboto" panose="02000000000000000000" pitchFamily="2" charset="0"/>
              </a:rPr>
            </a:br>
            <a:r>
              <a:rPr lang="en-US" sz="1600" b="0" i="0">
                <a:solidFill>
                  <a:schemeClr val="tx1">
                    <a:lumMod val="85000"/>
                    <a:lumOff val="15000"/>
                  </a:schemeClr>
                </a:solidFill>
                <a:effectLst/>
                <a:latin typeface="Roboto"/>
                <a:ea typeface="Roboto"/>
              </a:rPr>
              <a:t>Toronto, ON M5V 1P1</a:t>
            </a:r>
            <a:br>
              <a:rPr lang="en-US" sz="1600" b="0" i="0">
                <a:effectLst/>
                <a:latin typeface="Roboto" panose="02000000000000000000" pitchFamily="2" charset="0"/>
                <a:ea typeface="Roboto" panose="02000000000000000000" pitchFamily="2" charset="0"/>
              </a:rPr>
            </a:br>
            <a:r>
              <a:rPr lang="en-US" sz="1600" b="0" i="0">
                <a:solidFill>
                  <a:schemeClr val="tx1">
                    <a:lumMod val="85000"/>
                    <a:lumOff val="15000"/>
                  </a:schemeClr>
                </a:solidFill>
                <a:effectLst/>
                <a:latin typeface="Roboto"/>
                <a:ea typeface="Roboto"/>
              </a:rPr>
              <a:t>Phone: </a:t>
            </a:r>
            <a:r>
              <a:rPr lang="en-US" sz="1600" i="0">
                <a:solidFill>
                  <a:schemeClr val="tx1">
                    <a:lumMod val="85000"/>
                    <a:lumOff val="15000"/>
                  </a:schemeClr>
                </a:solidFill>
                <a:effectLst/>
                <a:latin typeface="Roboto"/>
                <a:ea typeface="Roboto"/>
              </a:rPr>
              <a:t>(437) 747-0449</a:t>
            </a:r>
            <a:br>
              <a:rPr lang="en-US" sz="1600" b="0" i="0">
                <a:effectLst/>
                <a:latin typeface="Roboto" panose="02000000000000000000" pitchFamily="2" charset="0"/>
                <a:ea typeface="Roboto" panose="02000000000000000000" pitchFamily="2" charset="0"/>
              </a:rPr>
            </a:br>
            <a:r>
              <a:rPr lang="en-US" sz="1600" b="0" i="0">
                <a:solidFill>
                  <a:schemeClr val="tx1">
                    <a:lumMod val="85000"/>
                    <a:lumOff val="15000"/>
                  </a:schemeClr>
                </a:solidFill>
                <a:effectLst/>
                <a:latin typeface="Roboto"/>
                <a:ea typeface="Roboto"/>
              </a:rPr>
              <a:t>Email: </a:t>
            </a:r>
            <a:r>
              <a:rPr lang="en-US" sz="1600" b="1" i="0" u="none" strike="noStrike">
                <a:solidFill>
                  <a:schemeClr val="tx1">
                    <a:lumMod val="85000"/>
                    <a:lumOff val="15000"/>
                  </a:schemeClr>
                </a:solidFill>
                <a:effectLst/>
                <a:latin typeface="Roboto"/>
                <a:ea typeface="Roboto"/>
              </a:rPr>
              <a:t>support@dukeofed.org</a:t>
            </a:r>
            <a:endParaRPr lang="en-US" sz="1600" b="1" i="0" u="none" strike="noStrike">
              <a:solidFill>
                <a:schemeClr val="tx1">
                  <a:lumMod val="85000"/>
                  <a:lumOff val="15000"/>
                </a:schemeClr>
              </a:solidFill>
              <a:effectLst/>
              <a:latin typeface="Roboto"/>
              <a:ea typeface="Roboto"/>
              <a:cs typeface="Roboto"/>
            </a:endParaRPr>
          </a:p>
          <a:p>
            <a:pPr>
              <a:lnSpc>
                <a:spcPct val="150000"/>
              </a:lnSpc>
            </a:pPr>
            <a:r>
              <a:rPr lang="en-US" sz="1600" b="1">
                <a:solidFill>
                  <a:schemeClr val="tx1">
                    <a:lumMod val="85000"/>
                    <a:lumOff val="15000"/>
                  </a:schemeClr>
                </a:solidFill>
                <a:effectLst/>
                <a:latin typeface="Roboto"/>
                <a:ea typeface="Roboto"/>
                <a:cs typeface="Roboto"/>
              </a:rPr>
              <a:t>Monday – Thursday</a:t>
            </a:r>
            <a:r>
              <a:rPr lang="en-US" sz="1600" b="1">
                <a:solidFill>
                  <a:schemeClr val="tx1">
                    <a:lumMod val="85000"/>
                    <a:lumOff val="15000"/>
                  </a:schemeClr>
                </a:solidFill>
                <a:latin typeface="Roboto"/>
                <a:ea typeface="Roboto"/>
                <a:cs typeface="Roboto"/>
              </a:rPr>
              <a:t>:</a:t>
            </a:r>
            <a:endParaRPr lang="en-US" sz="1600" b="1">
              <a:solidFill>
                <a:schemeClr val="tx1">
                  <a:lumMod val="85000"/>
                  <a:lumOff val="15000"/>
                </a:schemeClr>
              </a:solidFill>
              <a:latin typeface="Roboto"/>
              <a:ea typeface="Roboto"/>
            </a:endParaRPr>
          </a:p>
          <a:p>
            <a:pPr>
              <a:lnSpc>
                <a:spcPct val="150000"/>
              </a:lnSpc>
            </a:pPr>
            <a:r>
              <a:rPr lang="en-US" sz="1600">
                <a:solidFill>
                  <a:schemeClr val="tx1">
                    <a:lumMod val="85000"/>
                    <a:lumOff val="15000"/>
                  </a:schemeClr>
                </a:solidFill>
                <a:latin typeface="Roboto"/>
                <a:ea typeface="Roboto"/>
                <a:cs typeface="Roboto"/>
              </a:rPr>
              <a:t>Chat: 10:00 - 6:00 PM EST</a:t>
            </a:r>
          </a:p>
          <a:p>
            <a:pPr>
              <a:lnSpc>
                <a:spcPct val="150000"/>
              </a:lnSpc>
            </a:pPr>
            <a:r>
              <a:rPr lang="en-US" sz="1600">
                <a:solidFill>
                  <a:schemeClr val="tx1">
                    <a:lumMod val="85000"/>
                    <a:lumOff val="15000"/>
                  </a:schemeClr>
                </a:solidFill>
                <a:latin typeface="Roboto"/>
                <a:ea typeface="Roboto"/>
                <a:cs typeface="Roboto"/>
              </a:rPr>
              <a:t>Phone: 11:00 - 8:00 PM EST</a:t>
            </a:r>
          </a:p>
          <a:p>
            <a:pPr>
              <a:lnSpc>
                <a:spcPct val="150000"/>
              </a:lnSpc>
            </a:pPr>
            <a:r>
              <a:rPr lang="en-US" sz="1600" b="0" i="0">
                <a:solidFill>
                  <a:schemeClr val="tx1">
                    <a:lumMod val="85000"/>
                    <a:lumOff val="15000"/>
                  </a:schemeClr>
                </a:solidFill>
                <a:effectLst/>
                <a:latin typeface="Roboto"/>
                <a:ea typeface="Roboto"/>
              </a:rPr>
              <a:t>Charitable Registration Number:</a:t>
            </a:r>
            <a:br>
              <a:rPr lang="en-US" sz="1600" b="0" i="0">
                <a:effectLst/>
                <a:latin typeface="Roboto" panose="02000000000000000000" pitchFamily="2" charset="0"/>
                <a:ea typeface="Roboto" panose="02000000000000000000" pitchFamily="2" charset="0"/>
              </a:rPr>
            </a:br>
            <a:r>
              <a:rPr lang="en-US" sz="1600" b="0" i="0">
                <a:solidFill>
                  <a:schemeClr val="tx1">
                    <a:lumMod val="85000"/>
                    <a:lumOff val="15000"/>
                  </a:schemeClr>
                </a:solidFill>
                <a:effectLst/>
                <a:latin typeface="Roboto"/>
                <a:ea typeface="Roboto"/>
              </a:rPr>
              <a:t>12391 6751 RR0002</a:t>
            </a:r>
            <a:endParaRPr lang="en-US">
              <a:solidFill>
                <a:schemeClr val="tx1">
                  <a:lumMod val="85000"/>
                  <a:lumOff val="15000"/>
                </a:schemeClr>
              </a:solidFill>
            </a:endParaRPr>
          </a:p>
          <a:p>
            <a:pPr>
              <a:lnSpc>
                <a:spcPct val="150000"/>
              </a:lnSpc>
            </a:pPr>
            <a:r>
              <a:rPr lang="en-US" sz="1600" b="1">
                <a:solidFill>
                  <a:schemeClr val="tx1">
                    <a:lumMod val="85000"/>
                    <a:lumOff val="15000"/>
                  </a:schemeClr>
                </a:solidFill>
                <a:latin typeface="Roboto"/>
                <a:ea typeface="Roboto"/>
              </a:rPr>
              <a:t>www.dukeofed.org</a:t>
            </a:r>
            <a:endParaRPr lang="en-US" sz="1600">
              <a:solidFill>
                <a:schemeClr val="tx1">
                  <a:lumMod val="85000"/>
                  <a:lumOff val="15000"/>
                </a:schemeClr>
              </a:solidFill>
              <a:latin typeface="Roboto"/>
              <a:ea typeface="Roboto"/>
            </a:endParaRPr>
          </a:p>
        </p:txBody>
      </p:sp>
      <p:pic>
        <p:nvPicPr>
          <p:cNvPr id="8" name="Picture 7" descr="A black and white logo&#10;&#10;Description automatically generated with low confidence">
            <a:extLst>
              <a:ext uri="{FF2B5EF4-FFF2-40B4-BE49-F238E27FC236}">
                <a16:creationId xmlns:a16="http://schemas.microsoft.com/office/drawing/2014/main" id="{F6051277-E231-57BF-385D-E693F1F3F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89" y="2541405"/>
            <a:ext cx="594451" cy="594451"/>
          </a:xfrm>
          <a:prstGeom prst="rect">
            <a:avLst/>
          </a:prstGeom>
        </p:spPr>
      </p:pic>
      <p:pic>
        <p:nvPicPr>
          <p:cNvPr id="10" name="Picture 9" descr="Icon&#10;&#10;Description automatically generated">
            <a:extLst>
              <a:ext uri="{FF2B5EF4-FFF2-40B4-BE49-F238E27FC236}">
                <a16:creationId xmlns:a16="http://schemas.microsoft.com/office/drawing/2014/main" id="{2FC92D48-E368-17A1-A3C0-45FF097C0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89" y="1361020"/>
            <a:ext cx="594450" cy="594450"/>
          </a:xfrm>
          <a:prstGeom prst="rect">
            <a:avLst/>
          </a:prstGeom>
        </p:spPr>
      </p:pic>
      <p:pic>
        <p:nvPicPr>
          <p:cNvPr id="12" name="Picture 11" descr="Icon&#10;&#10;Description automatically generated">
            <a:extLst>
              <a:ext uri="{FF2B5EF4-FFF2-40B4-BE49-F238E27FC236}">
                <a16:creationId xmlns:a16="http://schemas.microsoft.com/office/drawing/2014/main" id="{AAFC2CEB-0038-93EB-F686-DC0A82E09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489" y="3127341"/>
            <a:ext cx="594450" cy="594450"/>
          </a:xfrm>
          <a:prstGeom prst="rect">
            <a:avLst/>
          </a:prstGeom>
        </p:spPr>
      </p:pic>
      <p:pic>
        <p:nvPicPr>
          <p:cNvPr id="14" name="Picture 13" descr="Logo, icon&#10;&#10;Description automatically generated">
            <a:extLst>
              <a:ext uri="{FF2B5EF4-FFF2-40B4-BE49-F238E27FC236}">
                <a16:creationId xmlns:a16="http://schemas.microsoft.com/office/drawing/2014/main" id="{23975854-6774-5736-8B44-9EE863B73C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489" y="1951213"/>
            <a:ext cx="594450" cy="594450"/>
          </a:xfrm>
          <a:prstGeom prst="rect">
            <a:avLst/>
          </a:prstGeom>
        </p:spPr>
      </p:pic>
      <p:sp>
        <p:nvSpPr>
          <p:cNvPr id="16" name="TextBox 15">
            <a:extLst>
              <a:ext uri="{FF2B5EF4-FFF2-40B4-BE49-F238E27FC236}">
                <a16:creationId xmlns:a16="http://schemas.microsoft.com/office/drawing/2014/main" id="{CE69747E-B9CB-97FC-E18D-F63C6DBC7C24}"/>
              </a:ext>
            </a:extLst>
          </p:cNvPr>
          <p:cNvSpPr txBox="1"/>
          <p:nvPr/>
        </p:nvSpPr>
        <p:spPr>
          <a:xfrm>
            <a:off x="7096939" y="1504339"/>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18" name="TextBox 17">
            <a:extLst>
              <a:ext uri="{FF2B5EF4-FFF2-40B4-BE49-F238E27FC236}">
                <a16:creationId xmlns:a16="http://schemas.microsoft.com/office/drawing/2014/main" id="{B0D37185-B194-D190-C5F3-F4B9DDC7CC0E}"/>
              </a:ext>
            </a:extLst>
          </p:cNvPr>
          <p:cNvSpPr txBox="1"/>
          <p:nvPr/>
        </p:nvSpPr>
        <p:spPr>
          <a:xfrm>
            <a:off x="7096938" y="2098789"/>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20" name="TextBox 19">
            <a:extLst>
              <a:ext uri="{FF2B5EF4-FFF2-40B4-BE49-F238E27FC236}">
                <a16:creationId xmlns:a16="http://schemas.microsoft.com/office/drawing/2014/main" id="{8236F5B3-AA4B-6709-58CF-3954CA25391C}"/>
              </a:ext>
            </a:extLst>
          </p:cNvPr>
          <p:cNvSpPr txBox="1"/>
          <p:nvPr/>
        </p:nvSpPr>
        <p:spPr>
          <a:xfrm>
            <a:off x="7096937" y="2688982"/>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22" name="TextBox 10">
            <a:extLst>
              <a:ext uri="{FF2B5EF4-FFF2-40B4-BE49-F238E27FC236}">
                <a16:creationId xmlns:a16="http://schemas.microsoft.com/office/drawing/2014/main" id="{9EFB28D0-6BB6-4E92-B002-FBC47EFE40A5}"/>
              </a:ext>
            </a:extLst>
          </p:cNvPr>
          <p:cNvSpPr txBox="1"/>
          <p:nvPr/>
        </p:nvSpPr>
        <p:spPr>
          <a:xfrm>
            <a:off x="7096937" y="3232275"/>
            <a:ext cx="4474615"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a:solidFill>
                  <a:schemeClr val="tx1">
                    <a:lumMod val="85000"/>
                    <a:lumOff val="15000"/>
                  </a:schemeClr>
                </a:solidFill>
                <a:latin typeface="Roboto"/>
                <a:ea typeface="Roboto"/>
              </a:rPr>
              <a:t>www.linkedin.com/company/dukeofedcanada</a:t>
            </a:r>
          </a:p>
        </p:txBody>
      </p:sp>
      <p:sp>
        <p:nvSpPr>
          <p:cNvPr id="24" name="TextBox 11">
            <a:extLst>
              <a:ext uri="{FF2B5EF4-FFF2-40B4-BE49-F238E27FC236}">
                <a16:creationId xmlns:a16="http://schemas.microsoft.com/office/drawing/2014/main" id="{5D8B43CD-2E5F-44AB-4974-E23E9994419E}"/>
              </a:ext>
            </a:extLst>
          </p:cNvPr>
          <p:cNvSpPr txBox="1"/>
          <p:nvPr/>
        </p:nvSpPr>
        <p:spPr>
          <a:xfrm>
            <a:off x="6264495" y="911176"/>
            <a:ext cx="4013926"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u="none" strike="noStrike">
                <a:solidFill>
                  <a:schemeClr val="tx1">
                    <a:lumMod val="85000"/>
                    <a:lumOff val="15000"/>
                  </a:schemeClr>
                </a:solidFill>
                <a:effectLst/>
                <a:latin typeface="Roboto" panose="02000000000000000000" pitchFamily="2" charset="0"/>
                <a:ea typeface="Roboto" panose="02000000000000000000" pitchFamily="2" charset="0"/>
                <a:cs typeface="Roboto" panose="02000000000000000000" pitchFamily="2" charset="0"/>
              </a:rPr>
              <a:t>FOLLOW US ON SOCIAL MEDIA!</a:t>
            </a:r>
            <a:endParaRPr lang="en-CA" sz="20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0345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83CA-E74B-A1BA-527D-78D24CA4B0EC}"/>
              </a:ext>
            </a:extLst>
          </p:cNvPr>
          <p:cNvSpPr>
            <a:spLocks noGrp="1"/>
          </p:cNvSpPr>
          <p:nvPr>
            <p:ph type="ctrTitle"/>
          </p:nvPr>
        </p:nvSpPr>
        <p:spPr>
          <a:xfrm>
            <a:off x="1776044" y="572477"/>
            <a:ext cx="9144000" cy="2387600"/>
          </a:xfrm>
        </p:spPr>
        <p:txBody>
          <a:bodyPr>
            <a:normAutofit/>
          </a:bodyPr>
          <a:lstStyle/>
          <a:p>
            <a:r>
              <a:rPr lang="en-CA" b="1" dirty="0">
                <a:latin typeface="Meta-Bold"/>
                <a:ea typeface="+mj-lt"/>
                <a:cs typeface="+mj-lt"/>
              </a:rPr>
              <a:t>Award Canada</a:t>
            </a:r>
            <a:endParaRPr lang="en-CA" dirty="0">
              <a:latin typeface="Meta-Bold"/>
              <a:ea typeface="+mj-lt"/>
              <a:cs typeface="+mj-lt"/>
            </a:endParaRPr>
          </a:p>
        </p:txBody>
      </p:sp>
      <p:sp>
        <p:nvSpPr>
          <p:cNvPr id="5" name="Subtitle 4">
            <a:extLst>
              <a:ext uri="{FF2B5EF4-FFF2-40B4-BE49-F238E27FC236}">
                <a16:creationId xmlns:a16="http://schemas.microsoft.com/office/drawing/2014/main" id="{670AB560-D66E-57E1-1277-5F339BD8DDE4}"/>
              </a:ext>
            </a:extLst>
          </p:cNvPr>
          <p:cNvSpPr>
            <a:spLocks noGrp="1"/>
          </p:cNvSpPr>
          <p:nvPr>
            <p:ph type="subTitle" idx="1"/>
          </p:nvPr>
        </p:nvSpPr>
        <p:spPr>
          <a:xfrm>
            <a:off x="2403229" y="3429000"/>
            <a:ext cx="7889631" cy="1655762"/>
          </a:xfrm>
        </p:spPr>
        <p:txBody>
          <a:bodyPr vert="horz" lIns="91440" tIns="45720" rIns="91440" bIns="45720" rtlCol="0" anchor="t">
            <a:normAutofit/>
          </a:bodyPr>
          <a:lstStyle/>
          <a:p>
            <a:r>
              <a:rPr lang="en-CA" sz="4800" dirty="0">
                <a:latin typeface="Meta-Bold"/>
                <a:ea typeface="Calibri"/>
                <a:cs typeface="Calibri"/>
              </a:rPr>
              <a:t>Welcome to the Award: Session Zero</a:t>
            </a:r>
            <a:endParaRPr lang="en-US" sz="4800" dirty="0">
              <a:latin typeface="Meta-Bold"/>
            </a:endParaRPr>
          </a:p>
        </p:txBody>
      </p:sp>
      <p:sp>
        <p:nvSpPr>
          <p:cNvPr id="7" name="TextBox 6">
            <a:extLst>
              <a:ext uri="{FF2B5EF4-FFF2-40B4-BE49-F238E27FC236}">
                <a16:creationId xmlns:a16="http://schemas.microsoft.com/office/drawing/2014/main" id="{E3EEB61F-9526-151B-3626-D24877847697}"/>
              </a:ext>
            </a:extLst>
          </p:cNvPr>
          <p:cNvSpPr txBox="1"/>
          <p:nvPr/>
        </p:nvSpPr>
        <p:spPr>
          <a:xfrm>
            <a:off x="7427651" y="6457890"/>
            <a:ext cx="4500465" cy="246221"/>
          </a:xfrm>
          <a:prstGeom prst="rect">
            <a:avLst/>
          </a:prstGeom>
          <a:solidFill>
            <a:schemeClr val="bg1">
              <a:alpha val="68000"/>
            </a:schemeClr>
          </a:solidFill>
          <a:ln>
            <a:noFill/>
          </a:ln>
          <a:effectLst>
            <a:softEdge rad="38100"/>
          </a:effectLst>
        </p:spPr>
        <p:txBody>
          <a:bodyPr wrap="square">
            <a:spAutoFit/>
          </a:bodyPr>
          <a:lstStyle/>
          <a:p>
            <a:pPr algn="r">
              <a:tabLst>
                <a:tab pos="2971800" algn="ctr"/>
                <a:tab pos="5943600" algn="r"/>
              </a:tabLst>
            </a:pPr>
            <a:r>
              <a:rPr lang="en-CA" sz="1000" kern="100" dirty="0">
                <a:latin typeface="Calibri" panose="020F0502020204030204" pitchFamily="34" charset="0"/>
                <a:ea typeface="Calibri" panose="020F0502020204030204" pitchFamily="34" charset="0"/>
              </a:rPr>
              <a:t>© 2024 The Duke of Edinburgh's International Award – Canada, All Rights Reserved</a:t>
            </a:r>
            <a:r>
              <a:rPr lang="fr-FR" sz="1000" kern="100" dirty="0">
                <a:latin typeface="Calibri" panose="020F0502020204030204" pitchFamily="34" charset="0"/>
                <a:ea typeface="Calibri" panose="020F0502020204030204" pitchFamily="34" charset="0"/>
              </a:rPr>
              <a:t>.</a:t>
            </a:r>
            <a:endParaRPr lang="en-CA" sz="1000" kern="1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71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19444" y="-152233"/>
            <a:ext cx="9636967" cy="922996"/>
          </a:xfrm>
        </p:spPr>
        <p:txBody>
          <a:bodyPr vert="horz" lIns="91440" tIns="45720" rIns="91440" bIns="45720" rtlCol="0" anchor="ctr">
            <a:normAutofit/>
          </a:bodyPr>
          <a:lstStyle/>
          <a:p>
            <a:r>
              <a:rPr lang="en-CA" b="1" dirty="0">
                <a:latin typeface="Meta-Bold"/>
                <a:ea typeface="+mj-lt"/>
                <a:cs typeface="+mj-lt"/>
              </a:rPr>
              <a:t>How the Award Works</a:t>
            </a:r>
            <a:endParaRPr lang="en-CA" dirty="0">
              <a:latin typeface="Meta-Bold"/>
              <a:ea typeface="+mj-lt"/>
              <a:cs typeface="+mj-lt"/>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3" name="TextBox 2">
            <a:extLst>
              <a:ext uri="{FF2B5EF4-FFF2-40B4-BE49-F238E27FC236}">
                <a16:creationId xmlns:a16="http://schemas.microsoft.com/office/drawing/2014/main" id="{37A1C586-FAD4-6EAE-012A-060EEE0EBC23}"/>
              </a:ext>
            </a:extLst>
          </p:cNvPr>
          <p:cNvSpPr txBox="1"/>
          <p:nvPr/>
        </p:nvSpPr>
        <p:spPr>
          <a:xfrm>
            <a:off x="2479054" y="747293"/>
            <a:ext cx="4702955" cy="5016758"/>
          </a:xfrm>
          <a:prstGeom prst="rect">
            <a:avLst/>
          </a:prstGeom>
          <a:noFill/>
        </p:spPr>
        <p:txBody>
          <a:bodyPr wrap="square" rtlCol="0">
            <a:spAutoFit/>
          </a:bodyPr>
          <a:lstStyle/>
          <a:p>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Be a Community Superstar! (Voluntary Service) </a:t>
            </a:r>
            <a:r>
              <a:rPr lang="en-US" sz="2000" dirty="0">
                <a:latin typeface="Calibri" panose="020F0502020204030204" pitchFamily="34" charset="0"/>
                <a:ea typeface="Calibri" panose="020F0502020204030204" pitchFamily="34" charset="0"/>
                <a:cs typeface="Calibri" panose="020F0502020204030204" pitchFamily="34" charset="0"/>
              </a:rPr>
              <a:t>– Make a difference in your community!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FFCC00"/>
                </a:solidFill>
                <a:latin typeface="Calibri" panose="020F0502020204030204" pitchFamily="34" charset="0"/>
                <a:ea typeface="Calibri" panose="020F0502020204030204" pitchFamily="34" charset="0"/>
                <a:cs typeface="Calibri" panose="020F0502020204030204" pitchFamily="34" charset="0"/>
              </a:rPr>
              <a:t>Turn Fitness into Fun! (Physical Recreation) </a:t>
            </a:r>
            <a:r>
              <a:rPr lang="en-US" sz="2000" dirty="0">
                <a:latin typeface="Calibri" panose="020F0502020204030204" pitchFamily="34" charset="0"/>
                <a:ea typeface="Calibri" panose="020F0502020204030204" pitchFamily="34" charset="0"/>
                <a:cs typeface="Calibri" panose="020F0502020204030204" pitchFamily="34" charset="0"/>
              </a:rPr>
              <a:t>- Stay active and healthy </a:t>
            </a:r>
          </a:p>
          <a:p>
            <a:r>
              <a:rPr lang="en-US" sz="2000" dirty="0">
                <a:latin typeface="Calibri" panose="020F0502020204030204" pitchFamily="34" charset="0"/>
                <a:ea typeface="Calibri" panose="020F0502020204030204" pitchFamily="34" charset="0"/>
                <a:cs typeface="Calibri" panose="020F0502020204030204" pitchFamily="34" charset="0"/>
              </a:rPr>
              <a:t>while adding your own touch of fun!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00B0F0"/>
                </a:solidFill>
                <a:latin typeface="Calibri" panose="020F0502020204030204" pitchFamily="34" charset="0"/>
                <a:ea typeface="Calibri" panose="020F0502020204030204" pitchFamily="34" charset="0"/>
                <a:cs typeface="Calibri" panose="020F0502020204030204" pitchFamily="34" charset="0"/>
              </a:rPr>
              <a:t>Transform Your Passion into Power! (Skill) </a:t>
            </a:r>
            <a:r>
              <a:rPr lang="en-US" sz="2000" dirty="0">
                <a:latin typeface="Calibri" panose="020F0502020204030204" pitchFamily="34" charset="0"/>
                <a:ea typeface="Calibri" panose="020F0502020204030204" pitchFamily="34" charset="0"/>
                <a:cs typeface="Calibri" panose="020F0502020204030204" pitchFamily="34" charset="0"/>
              </a:rPr>
              <a:t>– Tap into your passions and interests while doing the things that you love!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Plan an Epic Quest with Your Squad! (Adventurous Journey) </a:t>
            </a:r>
            <a:r>
              <a:rPr lang="en-US" sz="2000" dirty="0">
                <a:latin typeface="Calibri" panose="020F0502020204030204" pitchFamily="34" charset="0"/>
                <a:ea typeface="Calibri" panose="020F0502020204030204" pitchFamily="34" charset="0"/>
                <a:cs typeface="Calibri" panose="020F0502020204030204" pitchFamily="34" charset="0"/>
              </a:rPr>
              <a:t>- Get ready for an epic adventure and have the time of your life with a team!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white handshake in a pink circle&#10;&#10;Description automatically generated">
            <a:extLst>
              <a:ext uri="{FF2B5EF4-FFF2-40B4-BE49-F238E27FC236}">
                <a16:creationId xmlns:a16="http://schemas.microsoft.com/office/drawing/2014/main" id="{506A733A-BE81-D18E-CE2E-AAFD83229DC3}"/>
              </a:ext>
            </a:extLst>
          </p:cNvPr>
          <p:cNvPicPr>
            <a:picLocks noChangeAspect="1"/>
          </p:cNvPicPr>
          <p:nvPr/>
        </p:nvPicPr>
        <p:blipFill>
          <a:blip r:embed="rId4"/>
          <a:stretch>
            <a:fillRect/>
          </a:stretch>
        </p:blipFill>
        <p:spPr>
          <a:xfrm>
            <a:off x="1418258" y="733028"/>
            <a:ext cx="1060796" cy="1066892"/>
          </a:xfrm>
          <a:prstGeom prst="rect">
            <a:avLst/>
          </a:prstGeom>
        </p:spPr>
      </p:pic>
      <p:pic>
        <p:nvPicPr>
          <p:cNvPr id="10" name="Picture 9" descr="A yellow circle with a white figure and a ball&#10;&#10;Description automatically generated">
            <a:extLst>
              <a:ext uri="{FF2B5EF4-FFF2-40B4-BE49-F238E27FC236}">
                <a16:creationId xmlns:a16="http://schemas.microsoft.com/office/drawing/2014/main" id="{1A622B9A-4D67-4DA5-9672-4000C68B9C33}"/>
              </a:ext>
            </a:extLst>
          </p:cNvPr>
          <p:cNvPicPr>
            <a:picLocks noChangeAspect="1"/>
          </p:cNvPicPr>
          <p:nvPr/>
        </p:nvPicPr>
        <p:blipFill>
          <a:blip r:embed="rId5"/>
          <a:stretch>
            <a:fillRect/>
          </a:stretch>
        </p:blipFill>
        <p:spPr>
          <a:xfrm>
            <a:off x="1414589" y="1951755"/>
            <a:ext cx="1066892" cy="1060796"/>
          </a:xfrm>
          <a:prstGeom prst="rect">
            <a:avLst/>
          </a:prstGeom>
        </p:spPr>
      </p:pic>
      <p:pic>
        <p:nvPicPr>
          <p:cNvPr id="12" name="Picture 11" descr="A person juggling with balls&#10;&#10;Description automatically generated">
            <a:extLst>
              <a:ext uri="{FF2B5EF4-FFF2-40B4-BE49-F238E27FC236}">
                <a16:creationId xmlns:a16="http://schemas.microsoft.com/office/drawing/2014/main" id="{B612AC50-66E1-C087-2D41-4231E02E3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12162" y="3197446"/>
            <a:ext cx="1062037" cy="1062037"/>
          </a:xfrm>
          <a:prstGeom prst="rect">
            <a:avLst/>
          </a:prstGeom>
        </p:spPr>
      </p:pic>
      <p:pic>
        <p:nvPicPr>
          <p:cNvPr id="14" name="Picture 13" descr="A green circle with a white compass&#10;&#10;Description automatically generated">
            <a:extLst>
              <a:ext uri="{FF2B5EF4-FFF2-40B4-BE49-F238E27FC236}">
                <a16:creationId xmlns:a16="http://schemas.microsoft.com/office/drawing/2014/main" id="{A67625D0-4FFC-5A7B-2C0B-22F0B712AE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9444" y="4520953"/>
            <a:ext cx="1062037" cy="1062037"/>
          </a:xfrm>
          <a:prstGeom prst="rect">
            <a:avLst/>
          </a:prstGeom>
        </p:spPr>
      </p:pic>
      <p:pic>
        <p:nvPicPr>
          <p:cNvPr id="16" name="Picture 15" descr="A group of people in canoes on a lake&#10;&#10;Description automatically generated">
            <a:extLst>
              <a:ext uri="{FF2B5EF4-FFF2-40B4-BE49-F238E27FC236}">
                <a16:creationId xmlns:a16="http://schemas.microsoft.com/office/drawing/2014/main" id="{EE4594A7-CD58-773C-AF53-80C1B652805C}"/>
              </a:ext>
            </a:extLst>
          </p:cNvPr>
          <p:cNvPicPr>
            <a:picLocks noChangeAspect="1"/>
          </p:cNvPicPr>
          <p:nvPr/>
        </p:nvPicPr>
        <p:blipFill>
          <a:blip r:embed="rId8"/>
          <a:stretch>
            <a:fillRect/>
          </a:stretch>
        </p:blipFill>
        <p:spPr>
          <a:xfrm>
            <a:off x="7447471" y="1324708"/>
            <a:ext cx="5223504" cy="3861928"/>
          </a:xfrm>
          <a:prstGeom prst="rect">
            <a:avLst/>
          </a:prstGeom>
          <a:solidFill>
            <a:srgbClr val="FFFFFF">
              <a:shade val="85000"/>
            </a:srgbClr>
          </a:solidFill>
          <a:ln w="1905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7616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37432" y="-66004"/>
            <a:ext cx="9636967" cy="793601"/>
          </a:xfrm>
        </p:spPr>
        <p:txBody>
          <a:bodyPr>
            <a:normAutofit/>
          </a:bodyPr>
          <a:lstStyle/>
          <a:p>
            <a:r>
              <a:rPr lang="en-US" b="1" dirty="0">
                <a:latin typeface="Meta-Bold"/>
                <a:ea typeface="+mj-lt"/>
                <a:cs typeface="+mj-lt"/>
              </a:rPr>
              <a:t>Adventure into the Activity Zone!</a:t>
            </a:r>
            <a:endParaRPr lang="en-US" dirty="0">
              <a:latin typeface="Meta-Bold"/>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TextBox 5">
            <a:extLst>
              <a:ext uri="{FF2B5EF4-FFF2-40B4-BE49-F238E27FC236}">
                <a16:creationId xmlns:a16="http://schemas.microsoft.com/office/drawing/2014/main" id="{A303047C-F909-4B83-3DFD-5EFEC7DDBE2A}"/>
              </a:ext>
            </a:extLst>
          </p:cNvPr>
          <p:cNvSpPr txBox="1"/>
          <p:nvPr/>
        </p:nvSpPr>
        <p:spPr>
          <a:xfrm>
            <a:off x="1350071" y="727597"/>
            <a:ext cx="6117529" cy="517064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Let's start by exploring the Activity Zone webpage together. It's a great place to find fun activity ideas in the four different categories. Choose the pathway that fits your Award Centre.</a:t>
            </a: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We'll focus on three sections: Skill, Voluntary Service, and Physical Recreation, and look at the Adventurous Journey separately.</a:t>
            </a: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Link: </a:t>
            </a:r>
            <a:r>
              <a:rPr lang="en-US" sz="2400" b="1" dirty="0">
                <a:latin typeface="Calibri" panose="020F0502020204030204" pitchFamily="34" charset="0"/>
                <a:ea typeface="Calibri" panose="020F0502020204030204" pitchFamily="34" charset="0"/>
                <a:cs typeface="Calibri" panose="020F0502020204030204" pitchFamily="34" charset="0"/>
                <a:hlinkClick r:id="rId4"/>
              </a:rPr>
              <a:t>Activity Zone</a:t>
            </a: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Class Activity: </a:t>
            </a:r>
            <a:r>
              <a:rPr lang="en-US" sz="2400" dirty="0">
                <a:latin typeface="Calibri" panose="020F0502020204030204" pitchFamily="34" charset="0"/>
                <a:ea typeface="Calibri" panose="020F0502020204030204" pitchFamily="34" charset="0"/>
                <a:cs typeface="Calibri" panose="020F0502020204030204" pitchFamily="34" charset="0"/>
              </a:rPr>
              <a:t>We’ll view the webpage as a class and then brainstorm creative activity ideas. </a:t>
            </a:r>
            <a:r>
              <a:rPr lang="en-US" sz="2400" b="1" dirty="0">
                <a:latin typeface="Calibri" panose="020F0502020204030204" pitchFamily="34" charset="0"/>
                <a:ea typeface="Calibri" panose="020F0502020204030204" pitchFamily="34" charset="0"/>
                <a:cs typeface="Calibri" panose="020F0502020204030204" pitchFamily="34" charset="0"/>
              </a:rPr>
              <a:t>Remember, you can do these activities with friends or at school!</a:t>
            </a:r>
          </a:p>
          <a:p>
            <a:endParaRPr lang="en-US" dirty="0"/>
          </a:p>
        </p:txBody>
      </p:sp>
      <p:pic>
        <p:nvPicPr>
          <p:cNvPr id="8" name="Picture 7" descr="A person and person holding a sign&#10;&#10;Description automatically generated">
            <a:extLst>
              <a:ext uri="{FF2B5EF4-FFF2-40B4-BE49-F238E27FC236}">
                <a16:creationId xmlns:a16="http://schemas.microsoft.com/office/drawing/2014/main" id="{20AFB45A-5316-DB28-3BC6-05102231F880}"/>
              </a:ext>
            </a:extLst>
          </p:cNvPr>
          <p:cNvPicPr>
            <a:picLocks noChangeAspect="1"/>
          </p:cNvPicPr>
          <p:nvPr/>
        </p:nvPicPr>
        <p:blipFill>
          <a:blip r:embed="rId5"/>
          <a:stretch>
            <a:fillRect/>
          </a:stretch>
        </p:blipFill>
        <p:spPr>
          <a:xfrm>
            <a:off x="7747000" y="889711"/>
            <a:ext cx="4188565" cy="3911178"/>
          </a:xfrm>
          <a:prstGeom prst="rect">
            <a:avLst/>
          </a:prstGeom>
          <a:ln>
            <a:solidFill>
              <a:srgbClr val="00B0F0"/>
            </a:solidFill>
          </a:ln>
        </p:spPr>
      </p:pic>
    </p:spTree>
    <p:extLst>
      <p:ext uri="{BB962C8B-B14F-4D97-AF65-F5344CB8AC3E}">
        <p14:creationId xmlns:p14="http://schemas.microsoft.com/office/powerpoint/2010/main" val="2286709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3339" y="-60466"/>
            <a:ext cx="9636967" cy="850694"/>
          </a:xfrm>
        </p:spPr>
        <p:txBody>
          <a:bodyPr>
            <a:normAutofit/>
          </a:bodyPr>
          <a:lstStyle/>
          <a:p>
            <a:pPr>
              <a:lnSpc>
                <a:spcPct val="100000"/>
              </a:lnSpc>
              <a:spcBef>
                <a:spcPts val="0"/>
              </a:spcBef>
            </a:pPr>
            <a:r>
              <a:rPr lang="en-US" b="1" dirty="0">
                <a:latin typeface="Meta-Bold"/>
                <a:cs typeface="Segoe UI"/>
              </a:rPr>
              <a:t>Adventure into the Activity Zone!</a:t>
            </a:r>
            <a:endParaRPr lang="en-US" dirty="0">
              <a:latin typeface="Meta-Bold"/>
              <a:cs typeface="Segoe UI"/>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TextBox 5">
            <a:extLst>
              <a:ext uri="{FF2B5EF4-FFF2-40B4-BE49-F238E27FC236}">
                <a16:creationId xmlns:a16="http://schemas.microsoft.com/office/drawing/2014/main" id="{EED00492-681D-C4D1-44C0-FB5762403279}"/>
              </a:ext>
            </a:extLst>
          </p:cNvPr>
          <p:cNvSpPr txBox="1"/>
          <p:nvPr/>
        </p:nvSpPr>
        <p:spPr>
          <a:xfrm>
            <a:off x="1403339" y="729556"/>
            <a:ext cx="5327779" cy="4893647"/>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Interactive Activity: Brainstorm Session</a:t>
            </a: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Skill:</a:t>
            </a:r>
            <a:r>
              <a:rPr lang="en-US" sz="2400" dirty="0">
                <a:latin typeface="Calibri" panose="020F0502020204030204" pitchFamily="34" charset="0"/>
                <a:ea typeface="Calibri" panose="020F0502020204030204" pitchFamily="34" charset="0"/>
                <a:cs typeface="Calibri" panose="020F0502020204030204" pitchFamily="34" charset="0"/>
              </a:rPr>
              <a:t> Think of a skill you want to learn or improve. (guitar, gaming, baking, drawing, etc.)</a:t>
            </a: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Physical Recreation:</a:t>
            </a:r>
            <a:r>
              <a:rPr lang="en-US" sz="2400" dirty="0">
                <a:latin typeface="Calibri" panose="020F0502020204030204" pitchFamily="34" charset="0"/>
                <a:ea typeface="Calibri" panose="020F0502020204030204" pitchFamily="34" charset="0"/>
                <a:cs typeface="Calibri" panose="020F0502020204030204" pitchFamily="34" charset="0"/>
              </a:rPr>
              <a:t> Choose a physical activity you enjoy. (soccer, swimming, dance, etc.)</a:t>
            </a: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Volunteering:</a:t>
            </a:r>
            <a:r>
              <a:rPr lang="en-US" sz="2400" dirty="0">
                <a:latin typeface="Calibri" panose="020F0502020204030204" pitchFamily="34" charset="0"/>
                <a:ea typeface="Calibri" panose="020F0502020204030204" pitchFamily="34" charset="0"/>
                <a:cs typeface="Calibri" panose="020F0502020204030204" pitchFamily="34" charset="0"/>
              </a:rPr>
              <a:t> Find ways to help your community. (animal shelter, community garden, etc.)</a:t>
            </a: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Group Discussion: </a:t>
            </a:r>
            <a:r>
              <a:rPr lang="en-US" sz="2400" dirty="0">
                <a:latin typeface="Calibri" panose="020F0502020204030204" pitchFamily="34" charset="0"/>
                <a:ea typeface="Calibri" panose="020F0502020204030204" pitchFamily="34" charset="0"/>
                <a:cs typeface="Calibri" panose="020F0502020204030204" pitchFamily="34" charset="0"/>
              </a:rPr>
              <a:t>Pair up with a classmate, share your ideas, then present your pair’s ideas to the class.</a:t>
            </a:r>
          </a:p>
        </p:txBody>
      </p:sp>
      <p:pic>
        <p:nvPicPr>
          <p:cNvPr id="8" name="Picture 7" descr="A group of people in a canoe&#10;&#10;Description automatically generated">
            <a:extLst>
              <a:ext uri="{FF2B5EF4-FFF2-40B4-BE49-F238E27FC236}">
                <a16:creationId xmlns:a16="http://schemas.microsoft.com/office/drawing/2014/main" id="{9766F2F0-1B4D-1ACE-FEFC-82DE12DFFB20}"/>
              </a:ext>
            </a:extLst>
          </p:cNvPr>
          <p:cNvPicPr>
            <a:picLocks noChangeAspect="1"/>
          </p:cNvPicPr>
          <p:nvPr/>
        </p:nvPicPr>
        <p:blipFill>
          <a:blip r:embed="rId4"/>
          <a:stretch>
            <a:fillRect/>
          </a:stretch>
        </p:blipFill>
        <p:spPr>
          <a:xfrm>
            <a:off x="6731118" y="1234797"/>
            <a:ext cx="5276694" cy="3725759"/>
          </a:xfrm>
          <a:prstGeom prst="rect">
            <a:avLst/>
          </a:prstGeom>
          <a:ln>
            <a:solidFill>
              <a:srgbClr val="FF3399"/>
            </a:solidFill>
          </a:ln>
        </p:spPr>
      </p:pic>
    </p:spTree>
    <p:extLst>
      <p:ext uri="{BB962C8B-B14F-4D97-AF65-F5344CB8AC3E}">
        <p14:creationId xmlns:p14="http://schemas.microsoft.com/office/powerpoint/2010/main" val="75227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71788" y="-57879"/>
            <a:ext cx="9636967" cy="916955"/>
          </a:xfrm>
        </p:spPr>
        <p:txBody>
          <a:bodyPr>
            <a:normAutofit/>
          </a:bodyPr>
          <a:lstStyle/>
          <a:p>
            <a:r>
              <a:rPr lang="en-CA" b="1" dirty="0">
                <a:latin typeface="Meta-Bold"/>
                <a:ea typeface="+mj-lt"/>
                <a:cs typeface="+mj-lt"/>
              </a:rPr>
              <a:t>Plan Your Adventure!</a:t>
            </a:r>
            <a:endParaRPr lang="en-CA" dirty="0">
              <a:latin typeface="Meta-Bold"/>
              <a:ea typeface="+mj-lt"/>
              <a:cs typeface="+mj-lt"/>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Rectangle 1">
            <a:extLst>
              <a:ext uri="{FF2B5EF4-FFF2-40B4-BE49-F238E27FC236}">
                <a16:creationId xmlns:a16="http://schemas.microsoft.com/office/drawing/2014/main" id="{9A1ABC9A-C02B-F4F3-8434-60C1B2DD20C2}"/>
              </a:ext>
            </a:extLst>
          </p:cNvPr>
          <p:cNvSpPr>
            <a:spLocks noChangeArrowheads="1"/>
          </p:cNvSpPr>
          <p:nvPr/>
        </p:nvSpPr>
        <p:spPr bwMode="auto">
          <a:xfrm>
            <a:off x="1282888" y="815183"/>
            <a:ext cx="10731312"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100" b="1" dirty="0">
                <a:latin typeface="Calibri" panose="020F0502020204030204" pitchFamily="34" charset="0"/>
                <a:ea typeface="Calibri" panose="020F0502020204030204" pitchFamily="34" charset="0"/>
                <a:cs typeface="Calibri" panose="020F0502020204030204" pitchFamily="34" charset="0"/>
              </a:rPr>
              <a:t>The Activity Zone will also inspire you with awesome journey ideas for the Adventurous Journey section. </a:t>
            </a:r>
            <a:r>
              <a:rPr kumimoji="0" lang="en-US" sz="2100" dirty="0">
                <a:latin typeface="Calibri" panose="020F0502020204030204" pitchFamily="34" charset="0"/>
                <a:ea typeface="Calibri" panose="020F0502020204030204" pitchFamily="34" charset="0"/>
                <a:cs typeface="Calibri" panose="020F0502020204030204" pitchFamily="34" charset="0"/>
              </a:rPr>
              <a:t>Let's look at some AJ ideas in 'Lead with Adventure' on the Activity Zone: </a:t>
            </a:r>
            <a:r>
              <a:rPr lang="en-US" sz="2100" b="1" dirty="0">
                <a:latin typeface="Calibri" panose="020F0502020204030204" pitchFamily="34" charset="0"/>
                <a:ea typeface="Calibri" panose="020F0502020204030204" pitchFamily="34" charset="0"/>
                <a:cs typeface="Calibri" panose="020F0502020204030204" pitchFamily="34" charset="0"/>
                <a:hlinkClick r:id="rId4"/>
              </a:rPr>
              <a:t>https://www.dukeofed.org/lead-with-adventure/</a:t>
            </a:r>
            <a:endParaRPr lang="en-US" sz="2100"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21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100" dirty="0">
                <a:latin typeface="Calibri" panose="020F0502020204030204" pitchFamily="34" charset="0"/>
                <a:ea typeface="Calibri" panose="020F0502020204030204" pitchFamily="34" charset="0"/>
                <a:cs typeface="Calibri" panose="020F0502020204030204" pitchFamily="34" charset="0"/>
              </a:rPr>
              <a:t>Then, w</a:t>
            </a:r>
            <a:r>
              <a:rPr kumimoji="0" lang="en-US" sz="2100" dirty="0">
                <a:latin typeface="Calibri" panose="020F0502020204030204" pitchFamily="34" charset="0"/>
                <a:ea typeface="Calibri" panose="020F0502020204030204" pitchFamily="34" charset="0"/>
                <a:cs typeface="Calibri" panose="020F0502020204030204" pitchFamily="34" charset="0"/>
              </a:rPr>
              <a:t>e're going to plan an exciting adventure! Get as creative as you can. Your adventure could be something close to home, like exploring your local neighborhood, or a bit further out, like backcountry camping.</a:t>
            </a:r>
            <a:endParaRPr lang="en-US" sz="2100" dirty="0">
              <a:latin typeface="Calibri" panose="020F0502020204030204" pitchFamily="34" charset="0"/>
              <a:ea typeface="Calibri" panose="020F0502020204030204" pitchFamily="34" charset="0"/>
              <a:cs typeface="Calibri" panose="020F0502020204030204" pitchFamily="34" charset="0"/>
            </a:endParaRPr>
          </a:p>
          <a:p>
            <a:pPr marL="800100" lvl="1" indent="-342900" eaLnBrk="0" fontAlgn="base" hangingPunct="0">
              <a:spcBef>
                <a:spcPct val="0"/>
              </a:spcBef>
              <a:spcAft>
                <a:spcPct val="0"/>
              </a:spcAft>
              <a:buFont typeface="Wingdings" panose="05000000000000000000" pitchFamily="2" charset="2"/>
              <a:buChar char="Ø"/>
            </a:pPr>
            <a:r>
              <a:rPr kumimoji="0" lang="en-US" sz="2100" b="1" dirty="0">
                <a:latin typeface="Calibri" panose="020F0502020204030204" pitchFamily="34" charset="0"/>
                <a:ea typeface="Calibri" panose="020F0502020204030204" pitchFamily="34" charset="0"/>
                <a:cs typeface="Calibri" panose="020F0502020204030204" pitchFamily="34" charset="0"/>
              </a:rPr>
              <a:t>Adventure Planning Details:</a:t>
            </a:r>
            <a:endParaRPr lang="en-US" sz="2100" b="1" dirty="0">
              <a:latin typeface="Calibri" panose="020F0502020204030204" pitchFamily="34" charset="0"/>
              <a:ea typeface="Calibri" panose="020F0502020204030204" pitchFamily="34" charset="0"/>
              <a:cs typeface="Calibri" panose="020F0502020204030204" pitchFamily="34" charset="0"/>
            </a:endParaRPr>
          </a:p>
          <a:p>
            <a:pPr marL="1257300" lvl="2" indent="-342900" eaLnBrk="0" fontAlgn="base" hangingPunct="0">
              <a:spcBef>
                <a:spcPct val="0"/>
              </a:spcBef>
              <a:spcAft>
                <a:spcPct val="0"/>
              </a:spcAft>
              <a:buFont typeface="Arial" panose="020B0604020202020204" pitchFamily="34" charset="0"/>
              <a:buChar char="•"/>
            </a:pPr>
            <a:r>
              <a:rPr kumimoji="0" lang="en-US" altLang="en-US" sz="21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Overnight Stay: </a:t>
            </a:r>
            <a:r>
              <a:rPr kumimoji="0" lang="en-US" altLang="en-US" sz="21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Your adventure must include a </a:t>
            </a:r>
            <a:r>
              <a:rPr kumimoji="0" lang="en-US" altLang="en-US" sz="21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self-sufficient</a:t>
            </a:r>
            <a:r>
              <a:rPr kumimoji="0" lang="en-US" altLang="en-US" sz="21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1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overnight stay</a:t>
            </a:r>
            <a:r>
              <a:rPr kumimoji="0" lang="en-US" altLang="en-US" sz="21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Think about where you'd like to sleep—tents, the school field, or even the school gym.</a:t>
            </a:r>
            <a:endParaRPr kumimoji="0" lang="en-US" altLang="en-US" sz="2100" dirty="0">
              <a:latin typeface="Calibri" panose="020F0502020204030204" pitchFamily="34" charset="0"/>
              <a:ea typeface="Calibri" panose="020F0502020204030204" pitchFamily="34" charset="0"/>
              <a:cs typeface="Calibri" panose="020F0502020204030204" pitchFamily="34" charset="0"/>
            </a:endParaRPr>
          </a:p>
          <a:p>
            <a:pPr marL="1257300" lvl="2" indent="-342900" eaLnBrk="0" fontAlgn="base" hangingPunct="0">
              <a:spcBef>
                <a:spcPct val="0"/>
              </a:spcBef>
              <a:spcAft>
                <a:spcPct val="0"/>
              </a:spcAft>
              <a:buFont typeface="Arial" panose="020B0604020202020204" pitchFamily="34" charset="0"/>
              <a:buChar char="•"/>
            </a:pPr>
            <a:r>
              <a:rPr lang="en-US" sz="2100" b="1" dirty="0">
                <a:latin typeface="Calibri" panose="020F0502020204030204" pitchFamily="34" charset="0"/>
                <a:ea typeface="Calibri" panose="020F0502020204030204" pitchFamily="34" charset="0"/>
                <a:cs typeface="Calibri" panose="020F0502020204030204" pitchFamily="34" charset="0"/>
              </a:rPr>
              <a:t>Team</a:t>
            </a:r>
            <a:r>
              <a:rPr kumimoji="0" lang="en-US" sz="2100" b="1" dirty="0">
                <a:latin typeface="Calibri" panose="020F0502020204030204" pitchFamily="34" charset="0"/>
                <a:ea typeface="Calibri" panose="020F0502020204030204" pitchFamily="34" charset="0"/>
                <a:cs typeface="Calibri" panose="020F0502020204030204" pitchFamily="34" charset="0"/>
              </a:rPr>
              <a:t> Goal:</a:t>
            </a:r>
            <a:r>
              <a:rPr kumimoji="0" lang="en-US" sz="2100" dirty="0">
                <a:latin typeface="Calibri" panose="020F0502020204030204" pitchFamily="34" charset="0"/>
                <a:ea typeface="Calibri" panose="020F0502020204030204" pitchFamily="34" charset="0"/>
                <a:cs typeface="Calibri" panose="020F0502020204030204" pitchFamily="34" charset="0"/>
              </a:rPr>
              <a:t> Every adventure needs a goal. Think about what you want to achieve as a team.</a:t>
            </a:r>
            <a:endParaRPr lang="en-US" sz="2100" dirty="0">
              <a:latin typeface="Calibri" panose="020F0502020204030204" pitchFamily="34" charset="0"/>
              <a:ea typeface="Calibri" panose="020F0502020204030204" pitchFamily="34" charset="0"/>
              <a:cs typeface="Calibri" panose="020F0502020204030204" pitchFamily="34" charset="0"/>
            </a:endParaRPr>
          </a:p>
          <a:p>
            <a:pPr marL="1257300" lvl="2" indent="-342900" eaLnBrk="0" fontAlgn="base" hangingPunct="0">
              <a:spcBef>
                <a:spcPct val="0"/>
              </a:spcBef>
              <a:spcAft>
                <a:spcPct val="0"/>
              </a:spcAft>
              <a:buFont typeface="Arial" panose="020B0604020202020204" pitchFamily="34" charset="0"/>
              <a:buChar char="•"/>
            </a:pPr>
            <a:r>
              <a:rPr kumimoji="0" lang="en-US" sz="2100" b="1" dirty="0">
                <a:latin typeface="Calibri" panose="020F0502020204030204" pitchFamily="34" charset="0"/>
                <a:ea typeface="Calibri" panose="020F0502020204030204" pitchFamily="34" charset="0"/>
                <a:cs typeface="Calibri" panose="020F0502020204030204" pitchFamily="34" charset="0"/>
              </a:rPr>
              <a:t>Mode of Travel:</a:t>
            </a:r>
            <a:r>
              <a:rPr kumimoji="0" lang="en-US" sz="2100" dirty="0">
                <a:latin typeface="Calibri" panose="020F0502020204030204" pitchFamily="34" charset="0"/>
                <a:ea typeface="Calibri" panose="020F0502020204030204" pitchFamily="34" charset="0"/>
                <a:cs typeface="Calibri" panose="020F0502020204030204" pitchFamily="34" charset="0"/>
              </a:rPr>
              <a:t> Decide how you'll travel—on foot, by bike, kayak, etc.</a:t>
            </a:r>
          </a:p>
          <a:p>
            <a:pPr marL="1257300" lvl="2" indent="-342900" eaLnBrk="0" fontAlgn="base" hangingPunct="0">
              <a:spcBef>
                <a:spcPct val="0"/>
              </a:spcBef>
              <a:spcAft>
                <a:spcPct val="0"/>
              </a:spcAft>
              <a:buFont typeface="Arial" panose="020B0604020202020204" pitchFamily="34" charset="0"/>
              <a:buChar char="•"/>
            </a:pPr>
            <a:r>
              <a:rPr lang="en-US" sz="2100" b="1" dirty="0">
                <a:latin typeface="Calibri" panose="020F0502020204030204" pitchFamily="34" charset="0"/>
                <a:ea typeface="Calibri" panose="020F0502020204030204" pitchFamily="34" charset="0"/>
                <a:cs typeface="Calibri" panose="020F0502020204030204" pitchFamily="34" charset="0"/>
              </a:rPr>
              <a:t>N</a:t>
            </a:r>
            <a:r>
              <a:rPr kumimoji="0" lang="en-US" sz="2100" b="1" dirty="0">
                <a:latin typeface="Calibri" panose="020F0502020204030204" pitchFamily="34" charset="0"/>
                <a:ea typeface="Calibri" panose="020F0502020204030204" pitchFamily="34" charset="0"/>
                <a:cs typeface="Calibri" panose="020F0502020204030204" pitchFamily="34" charset="0"/>
              </a:rPr>
              <a:t>utritious Meals: </a:t>
            </a:r>
            <a:r>
              <a:rPr kumimoji="0" lang="en-US" sz="2100" dirty="0">
                <a:latin typeface="Calibri" panose="020F0502020204030204" pitchFamily="34" charset="0"/>
                <a:ea typeface="Calibri" panose="020F0502020204030204" pitchFamily="34" charset="0"/>
                <a:cs typeface="Calibri" panose="020F0502020204030204" pitchFamily="34" charset="0"/>
              </a:rPr>
              <a:t>Plan to prepare and eat a nutritious meal each day. </a:t>
            </a:r>
            <a:endParaRPr lang="en-US" sz="2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7042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10420" y="-111839"/>
            <a:ext cx="9636967" cy="937373"/>
          </a:xfrm>
        </p:spPr>
        <p:txBody>
          <a:bodyPr>
            <a:normAutofit/>
          </a:bodyPr>
          <a:lstStyle/>
          <a:p>
            <a:r>
              <a:rPr lang="en-CA" b="1" dirty="0">
                <a:latin typeface="Meta-Bold"/>
                <a:ea typeface="+mj-lt"/>
                <a:cs typeface="+mj-lt"/>
              </a:rPr>
              <a:t>Plan Your Adventure</a:t>
            </a:r>
            <a:r>
              <a:rPr lang="en-CA" sz="3200" b="1" dirty="0">
                <a:ea typeface="+mj-lt"/>
                <a:cs typeface="+mj-lt"/>
              </a:rPr>
              <a:t>!</a:t>
            </a:r>
            <a:endParaRPr lang="en-CA" sz="3200" dirty="0">
              <a:ea typeface="+mj-lt"/>
              <a:cs typeface="+mj-lt"/>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3693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a:p>
            <a:pPr algn="ctr">
              <a:tabLst>
                <a:tab pos="2971800" algn="ctr"/>
                <a:tab pos="5943600" algn="r"/>
              </a:tabLst>
            </a:pPr>
            <a:endParaRPr lang="en-CA" sz="900" kern="100" dirty="0">
              <a:effectLst/>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2160C1FD-895A-A008-8C04-A5FBB0354CD8}"/>
              </a:ext>
            </a:extLst>
          </p:cNvPr>
          <p:cNvSpPr txBox="1"/>
          <p:nvPr/>
        </p:nvSpPr>
        <p:spPr>
          <a:xfrm>
            <a:off x="1499320" y="664440"/>
            <a:ext cx="5790480" cy="5940088"/>
          </a:xfrm>
          <a:prstGeom prst="rect">
            <a:avLst/>
          </a:prstGeom>
          <a:noFill/>
        </p:spPr>
        <p:txBody>
          <a:bodyPr wrap="square">
            <a:spAutoFit/>
          </a:bodyPr>
          <a:lstStyle/>
          <a:p>
            <a:r>
              <a:rPr lang="en-US" sz="2200" b="1" dirty="0">
                <a:latin typeface="Calibri" panose="020F0502020204030204" pitchFamily="34" charset="0"/>
                <a:ea typeface="Calibri" panose="020F0502020204030204" pitchFamily="34" charset="0"/>
                <a:cs typeface="Calibri" panose="020F0502020204030204" pitchFamily="34" charset="0"/>
              </a:rPr>
              <a:t>Example Adventures:</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Setting up a base camp from your favorite video game</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Designing a zombie apocalypse escape route</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Backcountry hiking</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Kayaking or canoeing</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Ice climbing</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Car spotting in your neighborhood</a:t>
            </a:r>
          </a:p>
          <a:p>
            <a:endParaRPr lang="en-US" sz="2200" dirty="0">
              <a:latin typeface="Calibri" panose="020F0502020204030204" pitchFamily="34" charset="0"/>
              <a:ea typeface="Calibri" panose="020F0502020204030204" pitchFamily="34" charset="0"/>
              <a:cs typeface="Calibri" panose="020F0502020204030204" pitchFamily="34" charset="0"/>
            </a:endParaRPr>
          </a:p>
          <a:p>
            <a:r>
              <a:rPr lang="en-US" sz="2200" b="1" dirty="0">
                <a:latin typeface="Calibri" panose="020F0502020204030204" pitchFamily="34" charset="0"/>
                <a:ea typeface="Calibri" panose="020F0502020204030204" pitchFamily="34" charset="0"/>
                <a:cs typeface="Calibri" panose="020F0502020204030204" pitchFamily="34" charset="0"/>
              </a:rPr>
              <a:t>Interactive Activity: Planning Session</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In groups of four, plan a mock trip. Decide on a location, what to pack, what you will do, what you will cook, and where you'll stay.</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Each group will present their plan to the class.</a:t>
            </a:r>
          </a:p>
          <a:p>
            <a:endParaRPr lang="en-US" dirty="0"/>
          </a:p>
          <a:p>
            <a:endParaRPr lang="en-US" dirty="0"/>
          </a:p>
          <a:p>
            <a:endParaRPr lang="en-US" dirty="0"/>
          </a:p>
          <a:p>
            <a:endParaRPr lang="en-US" dirty="0"/>
          </a:p>
        </p:txBody>
      </p:sp>
      <p:pic>
        <p:nvPicPr>
          <p:cNvPr id="8" name="Picture 7" descr="A group of people standing around trees&#10;&#10;Description automatically generated">
            <a:extLst>
              <a:ext uri="{FF2B5EF4-FFF2-40B4-BE49-F238E27FC236}">
                <a16:creationId xmlns:a16="http://schemas.microsoft.com/office/drawing/2014/main" id="{5D622180-1E0E-3847-B555-76CDE8DDD65A}"/>
              </a:ext>
            </a:extLst>
          </p:cNvPr>
          <p:cNvPicPr>
            <a:picLocks noChangeAspect="1"/>
          </p:cNvPicPr>
          <p:nvPr/>
        </p:nvPicPr>
        <p:blipFill>
          <a:blip r:embed="rId4"/>
          <a:stretch>
            <a:fillRect/>
          </a:stretch>
        </p:blipFill>
        <p:spPr>
          <a:xfrm>
            <a:off x="7405760" y="1424398"/>
            <a:ext cx="4599015" cy="3147602"/>
          </a:xfrm>
          <a:prstGeom prst="rect">
            <a:avLst/>
          </a:prstGeom>
          <a:ln>
            <a:solidFill>
              <a:srgbClr val="7030A0"/>
            </a:solidFill>
          </a:ln>
        </p:spPr>
      </p:pic>
    </p:spTree>
    <p:extLst>
      <p:ext uri="{BB962C8B-B14F-4D97-AF65-F5344CB8AC3E}">
        <p14:creationId xmlns:p14="http://schemas.microsoft.com/office/powerpoint/2010/main" val="3147384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73932" y="-159408"/>
            <a:ext cx="9636967" cy="937373"/>
          </a:xfrm>
        </p:spPr>
        <p:txBody>
          <a:bodyPr>
            <a:normAutofit/>
          </a:bodyPr>
          <a:lstStyle/>
          <a:p>
            <a:r>
              <a:rPr lang="en-US" b="1" dirty="0">
                <a:latin typeface="Meta-Bold"/>
                <a:ea typeface="+mj-lt"/>
                <a:cs typeface="+mj-lt"/>
              </a:rPr>
              <a:t>Explore The Award Canada Blog!</a:t>
            </a:r>
            <a:endParaRPr lang="en-CA" dirty="0">
              <a:latin typeface="Meta-Bold"/>
              <a:ea typeface="+mj-lt"/>
              <a:cs typeface="+mj-lt"/>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TextBox 5">
            <a:extLst>
              <a:ext uri="{FF2B5EF4-FFF2-40B4-BE49-F238E27FC236}">
                <a16:creationId xmlns:a16="http://schemas.microsoft.com/office/drawing/2014/main" id="{7BC69074-2D0D-4989-B5EE-ED3A694077FD}"/>
              </a:ext>
            </a:extLst>
          </p:cNvPr>
          <p:cNvSpPr txBox="1"/>
          <p:nvPr/>
        </p:nvSpPr>
        <p:spPr>
          <a:xfrm>
            <a:off x="1480972" y="875498"/>
            <a:ext cx="9834728" cy="4893647"/>
          </a:xfrm>
          <a:prstGeom prst="rect">
            <a:avLst/>
          </a:prstGeom>
          <a:noFill/>
        </p:spPr>
        <p:txBody>
          <a:bodyPr wrap="square" lIns="91440" tIns="45720" rIns="91440" bIns="45720" rtlCol="0" anchor="t">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The Award Canada Blog is a fantastic place to read about other students’ experiences, and maybe even have yours featured one day!</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Blog Discussion</a:t>
            </a:r>
          </a:p>
          <a:p>
            <a:pPr>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 Read:</a:t>
            </a:r>
            <a:r>
              <a:rPr lang="en-US" sz="2400" dirty="0">
                <a:latin typeface="Calibri" panose="020F0502020204030204" pitchFamily="34" charset="0"/>
                <a:ea typeface="Calibri" panose="020F0502020204030204" pitchFamily="34" charset="0"/>
                <a:cs typeface="Calibri" panose="020F0502020204030204" pitchFamily="34" charset="0"/>
              </a:rPr>
              <a:t> As a class, read a story from the Award Canada Blog: </a:t>
            </a:r>
            <a:r>
              <a:rPr lang="en-US" sz="2400" b="1" dirty="0">
                <a:highlight>
                  <a:srgbClr val="FFFF00"/>
                </a:highlight>
                <a:latin typeface="Calibri" panose="020F0502020204030204" pitchFamily="34" charset="0"/>
                <a:ea typeface="Calibri" panose="020F0502020204030204" pitchFamily="34" charset="0"/>
                <a:cs typeface="Calibri" panose="020F0502020204030204" pitchFamily="34" charset="0"/>
              </a:rPr>
              <a:t>Link</a:t>
            </a:r>
            <a:endParaRPr lang="en-US"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rPr>
              <a:t> Discuss:</a:t>
            </a:r>
            <a:r>
              <a:rPr lang="en-US" sz="2400" dirty="0">
                <a:latin typeface="Calibri" panose="020F0502020204030204" pitchFamily="34" charset="0"/>
                <a:ea typeface="Calibri" panose="020F0502020204030204" pitchFamily="34" charset="0"/>
                <a:cs typeface="Calibri" panose="020F0502020204030204" pitchFamily="34" charset="0"/>
              </a:rPr>
              <a:t> Talk about what you liked about the story.</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What part of the story captured your attention the most?</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Could you relate to any experiences or emotions described in the story?</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What aspects of the story were inspiring to you?</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Did the story motivate you to pursue a particular goal or activity related to the Award categories?</a:t>
            </a:r>
          </a:p>
          <a:p>
            <a:pPr marL="742950" lvl="1"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02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5880" y="-106361"/>
            <a:ext cx="9636967" cy="908619"/>
          </a:xfrm>
        </p:spPr>
        <p:txBody>
          <a:bodyPr>
            <a:normAutofit/>
          </a:bodyPr>
          <a:lstStyle/>
          <a:p>
            <a:r>
              <a:rPr lang="en-US" b="1" dirty="0">
                <a:latin typeface="Meta-Bold"/>
                <a:ea typeface="+mj-lt"/>
                <a:cs typeface="+mj-lt"/>
              </a:rPr>
              <a:t>Explore The Award Canada Blog!</a:t>
            </a:r>
            <a:endParaRPr lang="en-CA" dirty="0">
              <a:latin typeface="Meta-Bold"/>
              <a:ea typeface="+mj-lt"/>
              <a:cs typeface="+mj-lt"/>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algn="ctr">
              <a:tabLst>
                <a:tab pos="2971800" algn="ctr"/>
                <a:tab pos="5943600" algn="r"/>
              </a:tabLst>
            </a:pPr>
            <a:r>
              <a:rPr lang="en-CA" sz="900" kern="100" dirty="0">
                <a:effectLst/>
                <a:latin typeface="Calibri" panose="020F0502020204030204" pitchFamily="34" charset="0"/>
                <a:ea typeface="Calibri" panose="020F0502020204030204" pitchFamily="34" charset="0"/>
              </a:rPr>
              <a:t>© 2024 The Duke of Edinburgh's International Award – Canada, All Rights Reserved</a:t>
            </a:r>
          </a:p>
        </p:txBody>
      </p:sp>
      <p:sp>
        <p:nvSpPr>
          <p:cNvPr id="6" name="TextBox 5">
            <a:extLst>
              <a:ext uri="{FF2B5EF4-FFF2-40B4-BE49-F238E27FC236}">
                <a16:creationId xmlns:a16="http://schemas.microsoft.com/office/drawing/2014/main" id="{C7162F42-ADAF-574B-0A31-23908E5939AB}"/>
              </a:ext>
            </a:extLst>
          </p:cNvPr>
          <p:cNvSpPr txBox="1"/>
          <p:nvPr/>
        </p:nvSpPr>
        <p:spPr>
          <a:xfrm>
            <a:off x="1494781" y="301014"/>
            <a:ext cx="6125220" cy="529805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a:lnSpc>
                <a:spcPct val="150000"/>
              </a:lnSpc>
            </a:pPr>
            <a:r>
              <a:rPr lang="en-US" sz="2400" b="1" dirty="0">
                <a:latin typeface="Calibri" panose="020F0502020204030204" pitchFamily="34" charset="0"/>
                <a:ea typeface="Calibri" panose="020F0502020204030204" pitchFamily="34" charset="0"/>
                <a:cs typeface="Calibri" panose="020F0502020204030204" pitchFamily="34" charset="0"/>
              </a:rPr>
              <a:t>Interactive Activity: Story Writing</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Reflect:</a:t>
            </a:r>
            <a:r>
              <a:rPr lang="en-US" sz="2400" dirty="0">
                <a:latin typeface="Calibri" panose="020F0502020204030204" pitchFamily="34" charset="0"/>
                <a:ea typeface="Calibri" panose="020F0502020204030204" pitchFamily="34" charset="0"/>
                <a:cs typeface="Calibri" panose="020F0502020204030204" pitchFamily="34" charset="0"/>
              </a:rPr>
              <a:t> Think about an adventure or activity that has been meaningful to you. It could be a hiking trip, a volunteer experience, a skill you've developed, or any other memorable moment.</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Share:</a:t>
            </a:r>
            <a:r>
              <a:rPr lang="en-US" sz="2400" dirty="0">
                <a:latin typeface="Calibri" panose="020F0502020204030204" pitchFamily="34" charset="0"/>
                <a:ea typeface="Calibri" panose="020F0502020204030204" pitchFamily="34" charset="0"/>
                <a:cs typeface="Calibri" panose="020F0502020204030204" pitchFamily="34" charset="0"/>
              </a:rPr>
              <a:t> In groups of 2-4, share a short story about your adventure or a favorite activity.</a:t>
            </a:r>
          </a:p>
          <a:p>
            <a:pPr>
              <a:lnSpc>
                <a:spcPct val="150000"/>
              </a:lnSpc>
              <a:buFont typeface="+mj-lt"/>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 Class Sharing:</a:t>
            </a:r>
            <a:r>
              <a:rPr lang="en-US" sz="2400" dirty="0">
                <a:latin typeface="Calibri" panose="020F0502020204030204" pitchFamily="34" charset="0"/>
                <a:ea typeface="Calibri" panose="020F0502020204030204" pitchFamily="34" charset="0"/>
                <a:cs typeface="Calibri" panose="020F0502020204030204" pitchFamily="34" charset="0"/>
              </a:rPr>
              <a:t> Share some of these stories with the class.</a:t>
            </a:r>
          </a:p>
        </p:txBody>
      </p:sp>
      <p:pic>
        <p:nvPicPr>
          <p:cNvPr id="8" name="Picture 7" descr="A group of people on swings&#10;&#10;Description automatically generated">
            <a:extLst>
              <a:ext uri="{FF2B5EF4-FFF2-40B4-BE49-F238E27FC236}">
                <a16:creationId xmlns:a16="http://schemas.microsoft.com/office/drawing/2014/main" id="{9C1E1FDB-0B9B-12E6-9FF3-9ADEBD8339DE}"/>
              </a:ext>
            </a:extLst>
          </p:cNvPr>
          <p:cNvPicPr>
            <a:picLocks noChangeAspect="1"/>
          </p:cNvPicPr>
          <p:nvPr/>
        </p:nvPicPr>
        <p:blipFill>
          <a:blip r:embed="rId4"/>
          <a:stretch>
            <a:fillRect/>
          </a:stretch>
        </p:blipFill>
        <p:spPr>
          <a:xfrm>
            <a:off x="7755012" y="1479542"/>
            <a:ext cx="4132728" cy="3275160"/>
          </a:xfrm>
          <a:prstGeom prst="rect">
            <a:avLst/>
          </a:prstGeom>
          <a:ln>
            <a:solidFill>
              <a:srgbClr val="00B0F0"/>
            </a:solidFill>
          </a:ln>
        </p:spPr>
      </p:pic>
    </p:spTree>
    <p:extLst>
      <p:ext uri="{BB962C8B-B14F-4D97-AF65-F5344CB8AC3E}">
        <p14:creationId xmlns:p14="http://schemas.microsoft.com/office/powerpoint/2010/main" val="2645349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05B3968-48CC-4CA2-8102-EE6406B0857F}" vid="{B20C5894-E0C6-4D64-93E3-B812F79BB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CF5FE9F3ED7346957FF1B8CF3CEF88" ma:contentTypeVersion="22" ma:contentTypeDescription="Create a new document." ma:contentTypeScope="" ma:versionID="3efef28865df025695f9a500a2687e8a">
  <xsd:schema xmlns:xsd="http://www.w3.org/2001/XMLSchema" xmlns:xs="http://www.w3.org/2001/XMLSchema" xmlns:p="http://schemas.microsoft.com/office/2006/metadata/properties" xmlns:ns2="67b8e64d-1aae-45b2-9e98-892fa801a2c5" xmlns:ns3="63e0993c-bbfb-40b3-ac1d-d53c280ab75a" xmlns:ns4="http://schemas.microsoft.com/sharepoint/v4" targetNamespace="http://schemas.microsoft.com/office/2006/metadata/properties" ma:root="true" ma:fieldsID="41b84463a978884eee17146b8752d20b" ns2:_="" ns3:_="" ns4:_="">
    <xsd:import namespace="67b8e64d-1aae-45b2-9e98-892fa801a2c5"/>
    <xsd:import namespace="63e0993c-bbfb-40b3-ac1d-d53c280ab75a"/>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anager" minOccurs="0"/>
                <xsd:element ref="ns2:MediaLengthInSeconds" minOccurs="0"/>
                <xsd:element ref="ns4:IconOverlay"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8e64d-1aae-45b2-9e98-892fa801a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anager" ma:index="20" nillable="true" ma:displayName="Content Manager" ma:format="Dropdown" ma:internalName="Manager">
      <xsd:complexType>
        <xsd:complexContent>
          <xsd:extension base="dms:MultiChoiceFillIn">
            <xsd:sequence>
              <xsd:element name="Value" maxOccurs="unbounded" minOccurs="0" nillable="true">
                <xsd:simpleType>
                  <xsd:union memberTypes="dms:Text">
                    <xsd:simpleType>
                      <xsd:restriction base="dms:Choice">
                        <xsd:enumeration value="Stephen De-Wint"/>
                        <xsd:enumeration value="Victoria Selano"/>
                        <xsd:enumeration value="Trudy Carlisle"/>
                        <xsd:enumeration value="Mark Little"/>
                      </xsd:restriction>
                    </xsd:simpleType>
                  </xsd:union>
                </xsd:simple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6d35247-315e-4060-a134-4e7a814c45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e0993c-bbfb-40b3-ac1d-d53c280ab7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6413646-41ec-4d59-a3d7-083e104d5393}" ma:internalName="TaxCatchAll" ma:showField="CatchAllData" ma:web="63e0993c-bbfb-40b3-ac1d-d53c280ab7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anager xmlns="67b8e64d-1aae-45b2-9e98-892fa801a2c5" xsi:nil="true"/>
    <IconOverlay xmlns="http://schemas.microsoft.com/sharepoint/v4" xsi:nil="true"/>
    <lcf76f155ced4ddcb4097134ff3c332f xmlns="67b8e64d-1aae-45b2-9e98-892fa801a2c5">
      <Terms xmlns="http://schemas.microsoft.com/office/infopath/2007/PartnerControls"/>
    </lcf76f155ced4ddcb4097134ff3c332f>
    <TaxCatchAll xmlns="63e0993c-bbfb-40b3-ac1d-d53c280ab75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E16C8B-D88E-4924-87F1-DE07E495E5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b8e64d-1aae-45b2-9e98-892fa801a2c5"/>
    <ds:schemaRef ds:uri="63e0993c-bbfb-40b3-ac1d-d53c280ab75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DAAA0C-E89E-4183-A5DB-1E7390C3A951}">
  <ds:schemaRefs>
    <ds:schemaRef ds:uri="63e0993c-bbfb-40b3-ac1d-d53c280ab75a"/>
    <ds:schemaRef ds:uri="67b8e64d-1aae-45b2-9e98-892fa801a2c5"/>
    <ds:schemaRef ds:uri="http://schemas.microsoft.com/office/2006/metadata/properties"/>
    <ds:schemaRef ds:uri="http://schemas.microsoft.com/office/infopath/2007/PartnerControls"/>
    <ds:schemaRef ds:uri="http://schemas.microsoft.com/sharepoint/v4"/>
  </ds:schemaRefs>
</ds:datastoreItem>
</file>

<file path=customXml/itemProps3.xml><?xml version="1.0" encoding="utf-8"?>
<ds:datastoreItem xmlns:ds="http://schemas.openxmlformats.org/officeDocument/2006/customXml" ds:itemID="{9C9D5EC3-D944-46CD-9F51-90E1829732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281</TotalTime>
  <Words>3529</Words>
  <Application>Microsoft Office PowerPoint</Application>
  <PresentationFormat>Widescreen</PresentationFormat>
  <Paragraphs>258</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Read Me First: Teacher Instructions </vt:lpstr>
      <vt:lpstr>Award Canada</vt:lpstr>
      <vt:lpstr>How the Award Works</vt:lpstr>
      <vt:lpstr>Adventure into the Activity Zone!</vt:lpstr>
      <vt:lpstr>Adventure into the Activity Zone!</vt:lpstr>
      <vt:lpstr>Plan Your Adventure!</vt:lpstr>
      <vt:lpstr>Plan Your Adventure!</vt:lpstr>
      <vt:lpstr>Explore The Award Canada Blog!</vt:lpstr>
      <vt:lpstr>Explore The Award Canada Blog!</vt:lpstr>
      <vt:lpstr>Friends Make Fun Happen!</vt:lpstr>
      <vt:lpstr>Friends Make Fun Happen!</vt:lpstr>
      <vt:lpstr>Explore Award Activities at School!</vt:lpstr>
      <vt:lpstr>Explore Award Activities at School!</vt:lpstr>
      <vt:lpstr>Kahoot Quiz!</vt:lpstr>
      <vt:lpstr>Kahoot Quiz!</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McArthur</dc:creator>
  <cp:lastModifiedBy>Rebecca Myles</cp:lastModifiedBy>
  <cp:revision>156</cp:revision>
  <dcterms:created xsi:type="dcterms:W3CDTF">2023-07-13T15:54:38Z</dcterms:created>
  <dcterms:modified xsi:type="dcterms:W3CDTF">2024-08-26T12:01:06Z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0x01010047CF5FE9F3ED7346957FF1B8CF3CEF88</vt:lpwstr>
  </property>
  <property fmtid="{D5CDD505-2E9C-101B-9397-08002B2CF9AE}" pid="3" name="MediaServiceImageTags">
    <vt:lpwstr/>
  </property>
</Properties>
</file>