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4"/>
  </p:notesMasterIdLst>
  <p:sldIdLst>
    <p:sldId id="270" r:id="rId5"/>
    <p:sldId id="273" r:id="rId6"/>
    <p:sldId id="257" r:id="rId7"/>
    <p:sldId id="274" r:id="rId8"/>
    <p:sldId id="275" r:id="rId9"/>
    <p:sldId id="276" r:id="rId10"/>
    <p:sldId id="277" r:id="rId11"/>
    <p:sldId id="278" r:id="rId12"/>
    <p:sldId id="279" r:id="rId13"/>
  </p:sldIdLst>
  <p:sldSz cx="18288000" cy="10287000"/>
  <p:notesSz cx="6858000" cy="9144000"/>
  <p:embeddedFontLst>
    <p:embeddedFont>
      <p:font typeface="Calibri (MS) Bold" panose="020B0604020202020204" charset="0"/>
      <p:regular r:id="rId15"/>
    </p:embeddedFont>
    <p:embeddedFont>
      <p:font typeface="Calibri (MS) Light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5BA829-07D3-0824-ECA4-2C39A060AB83}" name="Rebecca Myles" initials="RM" userId="S::rmyles@dukeofed.org::da50b72b-26a0-43c2-bef2-144a50fa3c76" providerId="AD"/>
  <p188:author id="{2834EA37-D07F-ECC1-6275-B4D7C62E981B}" name="Jeffrey Yao" initials="JY" userId="S::jyao@dukeofed.org::458ccdd2-401f-4d91-b451-36edb881216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96D13E-A53C-9370-0167-B0E40687803D}" v="3" dt="2024-06-24T17:15:40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1300" y="3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4DBB82-C5B0-4CFD-9F0C-D96992B1146E}" type="doc">
      <dgm:prSet loTypeId="urn:microsoft.com/office/officeart/2005/8/layout/pList2" loCatId="pictur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CA"/>
        </a:p>
      </dgm:t>
    </dgm:pt>
    <dgm:pt modelId="{FDCB5075-B7F9-442E-A37C-76E69F5304A4}">
      <dgm:prSet phldrT="[Text]" custT="1"/>
      <dgm:spPr/>
      <dgm:t>
        <a:bodyPr/>
        <a:lstStyle/>
        <a:p>
          <a:r>
            <a:rPr lang="en-US" sz="2800" b="1" strike="noStrike" dirty="0">
              <a:latin typeface="Calibri"/>
              <a:cs typeface="Calibri"/>
            </a:rPr>
            <a:t>The Playbook</a:t>
          </a:r>
          <a:endParaRPr lang="en-US" sz="2800" strike="noStrike" dirty="0">
            <a:latin typeface="Calibri"/>
            <a:cs typeface="Calibri"/>
          </a:endParaRPr>
        </a:p>
        <a:p>
          <a:pPr rtl="0"/>
          <a:r>
            <a:rPr lang="en-US" sz="2800" strike="noStrike" dirty="0">
              <a:latin typeface="Calibri"/>
              <a:cs typeface="Calibri"/>
            </a:rPr>
            <a:t>Your essential resource, guiding you through checklists with support materials and timelines. </a:t>
          </a:r>
          <a:endParaRPr lang="en-CA" sz="2800" strike="noStrike" dirty="0">
            <a:latin typeface="Calibri"/>
            <a:cs typeface="Calibri"/>
          </a:endParaRPr>
        </a:p>
      </dgm:t>
    </dgm:pt>
    <dgm:pt modelId="{84543492-25E7-4180-9463-690D5CBD5F59}" type="parTrans" cxnId="{0CE2BA18-BEC6-458A-83A2-83BEDA5F8258}">
      <dgm:prSet/>
      <dgm:spPr/>
      <dgm:t>
        <a:bodyPr/>
        <a:lstStyle/>
        <a:p>
          <a:endParaRPr lang="en-CA"/>
        </a:p>
      </dgm:t>
    </dgm:pt>
    <dgm:pt modelId="{717E7052-F1AE-4D69-B5C9-A0E093989A0D}" type="sibTrans" cxnId="{0CE2BA18-BEC6-458A-83A2-83BEDA5F8258}">
      <dgm:prSet/>
      <dgm:spPr/>
      <dgm:t>
        <a:bodyPr/>
        <a:lstStyle/>
        <a:p>
          <a:endParaRPr lang="en-CA"/>
        </a:p>
      </dgm:t>
    </dgm:pt>
    <dgm:pt modelId="{6230E9B7-C068-4F20-9A5E-1CB7B756A063}">
      <dgm:prSet phldrT="[Text]" custT="1"/>
      <dgm:spPr/>
      <dgm:t>
        <a:bodyPr/>
        <a:lstStyle/>
        <a:p>
          <a:r>
            <a:rPr lang="en-US" sz="2800" b="1" strike="noStrike" dirty="0">
              <a:latin typeface="Calibri"/>
              <a:cs typeface="Calibri"/>
            </a:rPr>
            <a:t>The Activity Zone</a:t>
          </a:r>
        </a:p>
        <a:p>
          <a:pPr rtl="0"/>
          <a:r>
            <a:rPr lang="en-US" sz="2800" b="0" strike="noStrike" dirty="0">
              <a:latin typeface="Calibri"/>
              <a:cs typeface="Calibri"/>
            </a:rPr>
            <a:t>Designed to inspire participants, encouraging exploration of passions with a variety of fun activities. </a:t>
          </a:r>
          <a:endParaRPr lang="en-CA" sz="2800" b="0" strike="noStrike" dirty="0">
            <a:latin typeface="Calibri"/>
            <a:cs typeface="Calibri"/>
          </a:endParaRPr>
        </a:p>
      </dgm:t>
    </dgm:pt>
    <dgm:pt modelId="{FCB41D0F-BA02-414A-BE9E-2FFC8FEA46C1}" type="parTrans" cxnId="{38C3F482-8E8F-4AE7-B418-11D1CE7108C3}">
      <dgm:prSet/>
      <dgm:spPr/>
      <dgm:t>
        <a:bodyPr/>
        <a:lstStyle/>
        <a:p>
          <a:endParaRPr lang="en-CA"/>
        </a:p>
      </dgm:t>
    </dgm:pt>
    <dgm:pt modelId="{B2B63768-79EA-4BCA-98EF-C38A96E7D6C8}" type="sibTrans" cxnId="{38C3F482-8E8F-4AE7-B418-11D1CE7108C3}">
      <dgm:prSet/>
      <dgm:spPr/>
      <dgm:t>
        <a:bodyPr/>
        <a:lstStyle/>
        <a:p>
          <a:endParaRPr lang="en-CA"/>
        </a:p>
      </dgm:t>
    </dgm:pt>
    <dgm:pt modelId="{3A436661-96EA-4B71-B755-B46462E7BF8E}">
      <dgm:prSet phldrT="[Text]" custT="1"/>
      <dgm:spPr/>
      <dgm:t>
        <a:bodyPr/>
        <a:lstStyle/>
        <a:p>
          <a:r>
            <a:rPr lang="en-US" sz="2800" b="1" strike="noStrike" dirty="0">
              <a:latin typeface="Calibri"/>
              <a:cs typeface="Calibri"/>
            </a:rPr>
            <a:t>Adventurous Journey Navigator</a:t>
          </a:r>
        </a:p>
        <a:p>
          <a:r>
            <a:rPr lang="en-US" sz="2800" b="0" strike="noStrike" dirty="0">
              <a:latin typeface="Calibri"/>
              <a:cs typeface="Calibri"/>
            </a:rPr>
            <a:t>Your tool for planning, doing, and reviewing the Adventurous Journey, equipped with essential resources.</a:t>
          </a:r>
          <a:endParaRPr lang="en-CA" sz="2800" b="0" strike="noStrike" dirty="0">
            <a:latin typeface="Calibri"/>
            <a:cs typeface="Calibri"/>
          </a:endParaRPr>
        </a:p>
      </dgm:t>
    </dgm:pt>
    <dgm:pt modelId="{2D10A39F-B5F4-4F63-8110-3363243CC51D}" type="parTrans" cxnId="{40AAAC4A-3DCA-437C-9EDA-2793BE749DC8}">
      <dgm:prSet/>
      <dgm:spPr/>
      <dgm:t>
        <a:bodyPr/>
        <a:lstStyle/>
        <a:p>
          <a:endParaRPr lang="en-CA"/>
        </a:p>
      </dgm:t>
    </dgm:pt>
    <dgm:pt modelId="{959AFA42-86B5-4517-8BF1-97E3512170BA}" type="sibTrans" cxnId="{40AAAC4A-3DCA-437C-9EDA-2793BE749DC8}">
      <dgm:prSet/>
      <dgm:spPr/>
      <dgm:t>
        <a:bodyPr/>
        <a:lstStyle/>
        <a:p>
          <a:endParaRPr lang="en-CA"/>
        </a:p>
      </dgm:t>
    </dgm:pt>
    <dgm:pt modelId="{63DE6A70-032D-450B-BEE8-525D8920FC45}" type="pres">
      <dgm:prSet presAssocID="{4B4DBB82-C5B0-4CFD-9F0C-D96992B1146E}" presName="Name0" presStyleCnt="0">
        <dgm:presLayoutVars>
          <dgm:dir/>
          <dgm:resizeHandles val="exact"/>
        </dgm:presLayoutVars>
      </dgm:prSet>
      <dgm:spPr/>
    </dgm:pt>
    <dgm:pt modelId="{48C118D9-0E48-4BAF-B2F5-BEEAAC0BD094}" type="pres">
      <dgm:prSet presAssocID="{4B4DBB82-C5B0-4CFD-9F0C-D96992B1146E}" presName="bkgdShp" presStyleLbl="alignAccFollowNode1" presStyleIdx="0" presStyleCnt="1"/>
      <dgm:spPr/>
    </dgm:pt>
    <dgm:pt modelId="{2B7AD842-1DC1-4FFE-B2F0-022AD1986D82}" type="pres">
      <dgm:prSet presAssocID="{4B4DBB82-C5B0-4CFD-9F0C-D96992B1146E}" presName="linComp" presStyleCnt="0"/>
      <dgm:spPr/>
    </dgm:pt>
    <dgm:pt modelId="{42630337-6FFB-4357-8AA8-B796A51F4549}" type="pres">
      <dgm:prSet presAssocID="{FDCB5075-B7F9-442E-A37C-76E69F5304A4}" presName="compNode" presStyleCnt="0"/>
      <dgm:spPr/>
    </dgm:pt>
    <dgm:pt modelId="{C18A2B86-1077-4337-9733-F560F6008280}" type="pres">
      <dgm:prSet presAssocID="{FDCB5075-B7F9-442E-A37C-76E69F5304A4}" presName="node" presStyleLbl="node1" presStyleIdx="0" presStyleCnt="3">
        <dgm:presLayoutVars>
          <dgm:bulletEnabled val="1"/>
        </dgm:presLayoutVars>
      </dgm:prSet>
      <dgm:spPr/>
    </dgm:pt>
    <dgm:pt modelId="{65DF1982-B6C3-40BB-9517-4323018BB760}" type="pres">
      <dgm:prSet presAssocID="{FDCB5075-B7F9-442E-A37C-76E69F5304A4}" presName="invisiNode" presStyleLbl="node1" presStyleIdx="0" presStyleCnt="3"/>
      <dgm:spPr/>
    </dgm:pt>
    <dgm:pt modelId="{7A8D4113-9CC9-4E87-8E73-9C7A68323E9D}" type="pres">
      <dgm:prSet presAssocID="{FDCB5075-B7F9-442E-A37C-76E69F5304A4}" presName="imagNode" presStyleLbl="fgImgPlace1" presStyleIdx="0" presStyleCnt="3"/>
      <dgm:spPr>
        <a:blipFill rotWithShape="1">
          <a:blip xmlns:r="http://schemas.openxmlformats.org/officeDocument/2006/relationships" r:embed="rId1"/>
          <a:srcRect/>
          <a:stretch>
            <a:fillRect t="-18000" b="-18000"/>
          </a:stretch>
        </a:blipFill>
      </dgm:spPr>
    </dgm:pt>
    <dgm:pt modelId="{74551B45-0153-44FC-87BC-03744289298C}" type="pres">
      <dgm:prSet presAssocID="{717E7052-F1AE-4D69-B5C9-A0E093989A0D}" presName="sibTrans" presStyleLbl="sibTrans2D1" presStyleIdx="0" presStyleCnt="0"/>
      <dgm:spPr/>
    </dgm:pt>
    <dgm:pt modelId="{B71D3510-8163-404B-8964-4F1F85926A7A}" type="pres">
      <dgm:prSet presAssocID="{6230E9B7-C068-4F20-9A5E-1CB7B756A063}" presName="compNode" presStyleCnt="0"/>
      <dgm:spPr/>
    </dgm:pt>
    <dgm:pt modelId="{61055B11-1E7B-455F-9037-A832BA323441}" type="pres">
      <dgm:prSet presAssocID="{6230E9B7-C068-4F20-9A5E-1CB7B756A063}" presName="node" presStyleLbl="node1" presStyleIdx="1" presStyleCnt="3">
        <dgm:presLayoutVars>
          <dgm:bulletEnabled val="1"/>
        </dgm:presLayoutVars>
      </dgm:prSet>
      <dgm:spPr/>
    </dgm:pt>
    <dgm:pt modelId="{C4FCD598-1B2C-41AB-B87A-E0496D5B8847}" type="pres">
      <dgm:prSet presAssocID="{6230E9B7-C068-4F20-9A5E-1CB7B756A063}" presName="invisiNode" presStyleLbl="node1" presStyleIdx="1" presStyleCnt="3"/>
      <dgm:spPr/>
    </dgm:pt>
    <dgm:pt modelId="{87360BAE-936E-4C32-B061-FAA090800D22}" type="pres">
      <dgm:prSet presAssocID="{6230E9B7-C068-4F20-9A5E-1CB7B756A063}" presName="imagNode" presStyleLbl="fgImgPlace1" presStyleIdx="1" presStyleCnt="3"/>
      <dgm:spPr>
        <a:blipFill rotWithShape="1">
          <a:blip xmlns:r="http://schemas.openxmlformats.org/officeDocument/2006/relationships" r:embed="rId2"/>
          <a:srcRect/>
          <a:stretch>
            <a:fillRect t="-20000" b="-20000"/>
          </a:stretch>
        </a:blipFill>
      </dgm:spPr>
    </dgm:pt>
    <dgm:pt modelId="{68F29D7C-8C4C-495B-A93C-39DFB4E6CFBB}" type="pres">
      <dgm:prSet presAssocID="{B2B63768-79EA-4BCA-98EF-C38A96E7D6C8}" presName="sibTrans" presStyleLbl="sibTrans2D1" presStyleIdx="0" presStyleCnt="0"/>
      <dgm:spPr/>
    </dgm:pt>
    <dgm:pt modelId="{B8A56204-31DE-4332-BA4C-EE44045E3C8F}" type="pres">
      <dgm:prSet presAssocID="{3A436661-96EA-4B71-B755-B46462E7BF8E}" presName="compNode" presStyleCnt="0"/>
      <dgm:spPr/>
    </dgm:pt>
    <dgm:pt modelId="{12924F1A-9D8E-429A-87E0-41F18AE723AE}" type="pres">
      <dgm:prSet presAssocID="{3A436661-96EA-4B71-B755-B46462E7BF8E}" presName="node" presStyleLbl="node1" presStyleIdx="2" presStyleCnt="3">
        <dgm:presLayoutVars>
          <dgm:bulletEnabled val="1"/>
        </dgm:presLayoutVars>
      </dgm:prSet>
      <dgm:spPr/>
    </dgm:pt>
    <dgm:pt modelId="{64C56999-9047-4FF2-ACD6-74EC228D3D46}" type="pres">
      <dgm:prSet presAssocID="{3A436661-96EA-4B71-B755-B46462E7BF8E}" presName="invisiNode" presStyleLbl="node1" presStyleIdx="2" presStyleCnt="3"/>
      <dgm:spPr/>
    </dgm:pt>
    <dgm:pt modelId="{F228D7D9-09A3-43C4-8FCF-E0FB900C205A}" type="pres">
      <dgm:prSet presAssocID="{3A436661-96EA-4B71-B755-B46462E7BF8E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</dgm:ptLst>
  <dgm:cxnLst>
    <dgm:cxn modelId="{0CE2BA18-BEC6-458A-83A2-83BEDA5F8258}" srcId="{4B4DBB82-C5B0-4CFD-9F0C-D96992B1146E}" destId="{FDCB5075-B7F9-442E-A37C-76E69F5304A4}" srcOrd="0" destOrd="0" parTransId="{84543492-25E7-4180-9463-690D5CBD5F59}" sibTransId="{717E7052-F1AE-4D69-B5C9-A0E093989A0D}"/>
    <dgm:cxn modelId="{D9D11B21-60D2-4612-B105-5934C61444C6}" type="presOf" srcId="{B2B63768-79EA-4BCA-98EF-C38A96E7D6C8}" destId="{68F29D7C-8C4C-495B-A93C-39DFB4E6CFBB}" srcOrd="0" destOrd="0" presId="urn:microsoft.com/office/officeart/2005/8/layout/pList2"/>
    <dgm:cxn modelId="{FBA72E3C-0AFD-409C-83DC-416CD66CB5D1}" type="presOf" srcId="{717E7052-F1AE-4D69-B5C9-A0E093989A0D}" destId="{74551B45-0153-44FC-87BC-03744289298C}" srcOrd="0" destOrd="0" presId="urn:microsoft.com/office/officeart/2005/8/layout/pList2"/>
    <dgm:cxn modelId="{38D8CF45-AF82-4961-AE93-8BE1B7BED002}" type="presOf" srcId="{4B4DBB82-C5B0-4CFD-9F0C-D96992B1146E}" destId="{63DE6A70-032D-450B-BEE8-525D8920FC45}" srcOrd="0" destOrd="0" presId="urn:microsoft.com/office/officeart/2005/8/layout/pList2"/>
    <dgm:cxn modelId="{DC3A1F4A-0EB5-4F5C-BC42-FBEADA0DD1DF}" type="presOf" srcId="{3A436661-96EA-4B71-B755-B46462E7BF8E}" destId="{12924F1A-9D8E-429A-87E0-41F18AE723AE}" srcOrd="0" destOrd="0" presId="urn:microsoft.com/office/officeart/2005/8/layout/pList2"/>
    <dgm:cxn modelId="{4C3C704A-CB2A-490B-B6EF-1DDD7A4D2C52}" type="presOf" srcId="{6230E9B7-C068-4F20-9A5E-1CB7B756A063}" destId="{61055B11-1E7B-455F-9037-A832BA323441}" srcOrd="0" destOrd="0" presId="urn:microsoft.com/office/officeart/2005/8/layout/pList2"/>
    <dgm:cxn modelId="{40AAAC4A-3DCA-437C-9EDA-2793BE749DC8}" srcId="{4B4DBB82-C5B0-4CFD-9F0C-D96992B1146E}" destId="{3A436661-96EA-4B71-B755-B46462E7BF8E}" srcOrd="2" destOrd="0" parTransId="{2D10A39F-B5F4-4F63-8110-3363243CC51D}" sibTransId="{959AFA42-86B5-4517-8BF1-97E3512170BA}"/>
    <dgm:cxn modelId="{38C3F482-8E8F-4AE7-B418-11D1CE7108C3}" srcId="{4B4DBB82-C5B0-4CFD-9F0C-D96992B1146E}" destId="{6230E9B7-C068-4F20-9A5E-1CB7B756A063}" srcOrd="1" destOrd="0" parTransId="{FCB41D0F-BA02-414A-BE9E-2FFC8FEA46C1}" sibTransId="{B2B63768-79EA-4BCA-98EF-C38A96E7D6C8}"/>
    <dgm:cxn modelId="{11A809C5-B198-40D0-BA53-6B294570D872}" type="presOf" srcId="{FDCB5075-B7F9-442E-A37C-76E69F5304A4}" destId="{C18A2B86-1077-4337-9733-F560F6008280}" srcOrd="0" destOrd="0" presId="urn:microsoft.com/office/officeart/2005/8/layout/pList2"/>
    <dgm:cxn modelId="{B528FD5C-DA23-4EFB-AC1C-5FA9088DB330}" type="presParOf" srcId="{63DE6A70-032D-450B-BEE8-525D8920FC45}" destId="{48C118D9-0E48-4BAF-B2F5-BEEAAC0BD094}" srcOrd="0" destOrd="0" presId="urn:microsoft.com/office/officeart/2005/8/layout/pList2"/>
    <dgm:cxn modelId="{1B809471-6D9B-4EBA-B329-29DFD1787C79}" type="presParOf" srcId="{63DE6A70-032D-450B-BEE8-525D8920FC45}" destId="{2B7AD842-1DC1-4FFE-B2F0-022AD1986D82}" srcOrd="1" destOrd="0" presId="urn:microsoft.com/office/officeart/2005/8/layout/pList2"/>
    <dgm:cxn modelId="{7C859FEE-E959-4CBA-9F96-BCBB5BF837A0}" type="presParOf" srcId="{2B7AD842-1DC1-4FFE-B2F0-022AD1986D82}" destId="{42630337-6FFB-4357-8AA8-B796A51F4549}" srcOrd="0" destOrd="0" presId="urn:microsoft.com/office/officeart/2005/8/layout/pList2"/>
    <dgm:cxn modelId="{DC6E84A1-1150-4944-8393-FED3C3D838D1}" type="presParOf" srcId="{42630337-6FFB-4357-8AA8-B796A51F4549}" destId="{C18A2B86-1077-4337-9733-F560F6008280}" srcOrd="0" destOrd="0" presId="urn:microsoft.com/office/officeart/2005/8/layout/pList2"/>
    <dgm:cxn modelId="{2199B74E-A5B2-48A9-86C9-6471D101834C}" type="presParOf" srcId="{42630337-6FFB-4357-8AA8-B796A51F4549}" destId="{65DF1982-B6C3-40BB-9517-4323018BB760}" srcOrd="1" destOrd="0" presId="urn:microsoft.com/office/officeart/2005/8/layout/pList2"/>
    <dgm:cxn modelId="{9A76E667-3FFF-4F0C-AEB5-0DB887AC6CBA}" type="presParOf" srcId="{42630337-6FFB-4357-8AA8-B796A51F4549}" destId="{7A8D4113-9CC9-4E87-8E73-9C7A68323E9D}" srcOrd="2" destOrd="0" presId="urn:microsoft.com/office/officeart/2005/8/layout/pList2"/>
    <dgm:cxn modelId="{341ED748-3A3C-42E7-A5CE-27FE2DBE5955}" type="presParOf" srcId="{2B7AD842-1DC1-4FFE-B2F0-022AD1986D82}" destId="{74551B45-0153-44FC-87BC-03744289298C}" srcOrd="1" destOrd="0" presId="urn:microsoft.com/office/officeart/2005/8/layout/pList2"/>
    <dgm:cxn modelId="{D11645DE-D05E-49CD-99FF-378250D1F2C1}" type="presParOf" srcId="{2B7AD842-1DC1-4FFE-B2F0-022AD1986D82}" destId="{B71D3510-8163-404B-8964-4F1F85926A7A}" srcOrd="2" destOrd="0" presId="urn:microsoft.com/office/officeart/2005/8/layout/pList2"/>
    <dgm:cxn modelId="{AB6E02E9-9782-49A4-AF10-300E930C8C4D}" type="presParOf" srcId="{B71D3510-8163-404B-8964-4F1F85926A7A}" destId="{61055B11-1E7B-455F-9037-A832BA323441}" srcOrd="0" destOrd="0" presId="urn:microsoft.com/office/officeart/2005/8/layout/pList2"/>
    <dgm:cxn modelId="{01391BDD-4EA9-4B5F-B35F-F7230973DBE7}" type="presParOf" srcId="{B71D3510-8163-404B-8964-4F1F85926A7A}" destId="{C4FCD598-1B2C-41AB-B87A-E0496D5B8847}" srcOrd="1" destOrd="0" presId="urn:microsoft.com/office/officeart/2005/8/layout/pList2"/>
    <dgm:cxn modelId="{D0C1A9C8-8218-461E-B53F-CA6336AB18BD}" type="presParOf" srcId="{B71D3510-8163-404B-8964-4F1F85926A7A}" destId="{87360BAE-936E-4C32-B061-FAA090800D22}" srcOrd="2" destOrd="0" presId="urn:microsoft.com/office/officeart/2005/8/layout/pList2"/>
    <dgm:cxn modelId="{7F36FB65-97CC-46D5-B5CF-9CADADCE2C9B}" type="presParOf" srcId="{2B7AD842-1DC1-4FFE-B2F0-022AD1986D82}" destId="{68F29D7C-8C4C-495B-A93C-39DFB4E6CFBB}" srcOrd="3" destOrd="0" presId="urn:microsoft.com/office/officeart/2005/8/layout/pList2"/>
    <dgm:cxn modelId="{8BC779B8-413F-437C-84B2-2C06E6AC28AA}" type="presParOf" srcId="{2B7AD842-1DC1-4FFE-B2F0-022AD1986D82}" destId="{B8A56204-31DE-4332-BA4C-EE44045E3C8F}" srcOrd="4" destOrd="0" presId="urn:microsoft.com/office/officeart/2005/8/layout/pList2"/>
    <dgm:cxn modelId="{D30EE8C6-8C9A-42DB-AAF6-9CE53417720C}" type="presParOf" srcId="{B8A56204-31DE-4332-BA4C-EE44045E3C8F}" destId="{12924F1A-9D8E-429A-87E0-41F18AE723AE}" srcOrd="0" destOrd="0" presId="urn:microsoft.com/office/officeart/2005/8/layout/pList2"/>
    <dgm:cxn modelId="{0927D8B1-2F9C-4F39-BB31-8CDC598274F9}" type="presParOf" srcId="{B8A56204-31DE-4332-BA4C-EE44045E3C8F}" destId="{64C56999-9047-4FF2-ACD6-74EC228D3D46}" srcOrd="1" destOrd="0" presId="urn:microsoft.com/office/officeart/2005/8/layout/pList2"/>
    <dgm:cxn modelId="{B8C7E272-E085-4ACE-A722-BD3714D42DD9}" type="presParOf" srcId="{B8A56204-31DE-4332-BA4C-EE44045E3C8F}" destId="{F228D7D9-09A3-43C4-8FCF-E0FB900C205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118D9-0E48-4BAF-B2F5-BEEAAC0BD094}">
      <dsp:nvSpPr>
        <dsp:cNvPr id="0" name=""/>
        <dsp:cNvSpPr/>
      </dsp:nvSpPr>
      <dsp:spPr>
        <a:xfrm>
          <a:off x="0" y="0"/>
          <a:ext cx="15264496" cy="2918391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8D4113-9CC9-4E87-8E73-9C7A68323E9D}">
      <dsp:nvSpPr>
        <dsp:cNvPr id="0" name=""/>
        <dsp:cNvSpPr/>
      </dsp:nvSpPr>
      <dsp:spPr>
        <a:xfrm>
          <a:off x="457934" y="389118"/>
          <a:ext cx="4483945" cy="214015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18000" b="-18000"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8A2B86-1077-4337-9733-F560F6008280}">
      <dsp:nvSpPr>
        <dsp:cNvPr id="0" name=""/>
        <dsp:cNvSpPr/>
      </dsp:nvSpPr>
      <dsp:spPr>
        <a:xfrm rot="10800000">
          <a:off x="457934" y="2918391"/>
          <a:ext cx="4483945" cy="3566922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strike="noStrike" kern="1200" dirty="0">
              <a:latin typeface="Calibri"/>
              <a:cs typeface="Calibri"/>
            </a:rPr>
            <a:t>The Playbook</a:t>
          </a:r>
          <a:endParaRPr lang="en-US" sz="2800" strike="noStrike" kern="1200" dirty="0">
            <a:latin typeface="Calibri"/>
            <a:cs typeface="Calibri"/>
          </a:endParaRPr>
        </a:p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strike="noStrike" kern="1200" dirty="0">
              <a:latin typeface="Calibri"/>
              <a:cs typeface="Calibri"/>
            </a:rPr>
            <a:t>Your essential resource, guiding you through checklists with support materials and timelines. </a:t>
          </a:r>
          <a:endParaRPr lang="en-CA" sz="2800" strike="noStrike" kern="1200" dirty="0">
            <a:latin typeface="Calibri"/>
            <a:cs typeface="Calibri"/>
          </a:endParaRPr>
        </a:p>
      </dsp:txBody>
      <dsp:txXfrm rot="10800000">
        <a:off x="567629" y="2918391"/>
        <a:ext cx="4264555" cy="3457227"/>
      </dsp:txXfrm>
    </dsp:sp>
    <dsp:sp modelId="{87360BAE-936E-4C32-B061-FAA090800D22}">
      <dsp:nvSpPr>
        <dsp:cNvPr id="0" name=""/>
        <dsp:cNvSpPr/>
      </dsp:nvSpPr>
      <dsp:spPr>
        <a:xfrm>
          <a:off x="5390275" y="389118"/>
          <a:ext cx="4483945" cy="214015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20000" b="-20000"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055B11-1E7B-455F-9037-A832BA323441}">
      <dsp:nvSpPr>
        <dsp:cNvPr id="0" name=""/>
        <dsp:cNvSpPr/>
      </dsp:nvSpPr>
      <dsp:spPr>
        <a:xfrm rot="10800000">
          <a:off x="5390275" y="2918391"/>
          <a:ext cx="4483945" cy="3566922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strike="noStrike" kern="1200" dirty="0">
              <a:latin typeface="Calibri"/>
              <a:cs typeface="Calibri"/>
            </a:rPr>
            <a:t>The Activity Zone</a:t>
          </a:r>
        </a:p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strike="noStrike" kern="1200" dirty="0">
              <a:latin typeface="Calibri"/>
              <a:cs typeface="Calibri"/>
            </a:rPr>
            <a:t>Designed to inspire participants, encouraging exploration of passions with a variety of fun activities. </a:t>
          </a:r>
          <a:endParaRPr lang="en-CA" sz="2800" b="0" strike="noStrike" kern="1200" dirty="0">
            <a:latin typeface="Calibri"/>
            <a:cs typeface="Calibri"/>
          </a:endParaRPr>
        </a:p>
      </dsp:txBody>
      <dsp:txXfrm rot="10800000">
        <a:off x="5499970" y="2918391"/>
        <a:ext cx="4264555" cy="3457227"/>
      </dsp:txXfrm>
    </dsp:sp>
    <dsp:sp modelId="{F228D7D9-09A3-43C4-8FCF-E0FB900C205A}">
      <dsp:nvSpPr>
        <dsp:cNvPr id="0" name=""/>
        <dsp:cNvSpPr/>
      </dsp:nvSpPr>
      <dsp:spPr>
        <a:xfrm>
          <a:off x="10322615" y="389118"/>
          <a:ext cx="4483945" cy="214015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924F1A-9D8E-429A-87E0-41F18AE723AE}">
      <dsp:nvSpPr>
        <dsp:cNvPr id="0" name=""/>
        <dsp:cNvSpPr/>
      </dsp:nvSpPr>
      <dsp:spPr>
        <a:xfrm rot="10800000">
          <a:off x="10322615" y="2918391"/>
          <a:ext cx="4483945" cy="3566922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strike="noStrike" kern="1200" dirty="0">
              <a:latin typeface="Calibri"/>
              <a:cs typeface="Calibri"/>
            </a:rPr>
            <a:t>Adventurous Journey Navigator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strike="noStrike" kern="1200" dirty="0">
              <a:latin typeface="Calibri"/>
              <a:cs typeface="Calibri"/>
            </a:rPr>
            <a:t>Your tool for planning, doing, and reviewing the Adventurous Journey, equipped with essential resources.</a:t>
          </a:r>
          <a:endParaRPr lang="en-CA" sz="2800" b="0" strike="noStrike" kern="1200" dirty="0">
            <a:latin typeface="Calibri"/>
            <a:cs typeface="Calibri"/>
          </a:endParaRPr>
        </a:p>
      </dsp:txBody>
      <dsp:txXfrm rot="10800000">
        <a:off x="10432310" y="2918391"/>
        <a:ext cx="4264555" cy="3457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99B9A9-F87F-4005-80A1-AB3690BC32F9}" type="datetimeFigureOut">
              <a:t>8/26/2024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99385-8AD0-44A0-ACBC-14BDED825FA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594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20005-CCCC-F92C-850E-5697420AF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CBAACF-07A7-E34D-2AE7-C35BA344B2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8A2FF0-E606-E5DF-0462-8B7DD213F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0142C-BE00-AE79-E6B6-F22FF0904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E2B84-B02F-2977-B298-61D91D12E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281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17A08-C774-34F6-D186-3278B7CB7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9F1259-63F6-F3BF-943C-B1D63CCD19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50637A-7542-5E78-7E00-9B75318F9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C91B4-8863-CE23-D6AE-2FBBEA0E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08C1E-5081-4164-4020-860DD0B38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7397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527CE5-1DF4-8682-4195-2A6E60D036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2F9F75-7516-51C7-8BA3-BD09DA00E9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824FF-180D-86EB-8F0C-C2A184DC6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73BD07-ED02-F3CF-16B8-23A599229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6F2595-C521-BBFA-80AE-3A00A8EB2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4304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C9A19-4BD1-C203-7023-F23222FC8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712D9-25A3-D66E-E168-32AE245B96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7C5320-2ADA-AEB1-7D15-05A59296A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9D9BB-4C02-4B45-B157-62F3319A2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0306C-FA72-3425-7601-E2CD156DC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3179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7548-D018-79AB-E2D7-5DC3FE3EE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7FF901-861D-F314-5A26-C2D3B4FA4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37E1D-71CE-85BA-4807-DD61EDB91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3992A-FCAD-7AC9-66DB-85BAB6906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6A7420-5A46-0E7C-08CB-A06EF67FE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14848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617B3-E464-5423-9FC6-05F669C9D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7F261-623C-3FF0-AADA-D954972707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3A6594-6F6C-2E0B-1B64-6AB4231488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36B6F0-2FED-969A-ED14-9B682032B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0B83EF-09CE-EF39-2FBC-C8931C5D6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7A81CB-15F5-6312-4637-1026B85C5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3118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FDD55-8136-57DB-5DBF-934083C2E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5A24E-0AD6-CA2B-0D81-A03AFD2B2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C86D18-DA8A-6A99-3414-22945AD473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C71D0-CC2E-C13D-6E4F-B02531BED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362176-B970-2CE5-D49B-1C09680E89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0E5A5F-36F1-B678-29CC-C498796D8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E4AFF3-C3D3-4816-A3FD-AE3C48A30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D9C3B9-3146-64D5-21DF-83D07E7E6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57089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D186A-0AA8-8929-48AB-8C6CF5689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39D3F7-FD12-E03E-4BB0-496187201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F8ABE0-9ADD-4ECD-CF5E-02729407B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A98F53-2BCF-920D-3520-3E962251E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3220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B1802E-B608-C4A4-A3E0-47A604D62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7D177A-676A-AB9A-EFD1-3BA14A699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BDCD4-C72C-C39C-B1F5-FC8AFF2BA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11157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F80D8-8331-2706-D825-F88C11C6A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F338D-2E95-BC6F-A4FC-496ECAD71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291C88-07FC-8A40-F581-5F2388B924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DDB308-4117-56AA-B801-D66DE67ED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DA4EDC-0101-A6A8-4A1C-77B5DCFD7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14928-34F9-6554-CD33-E990725CE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4227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81BAA-1227-54F6-C31E-BAE1C2E17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008275-75F8-D143-9CD9-A3481FD500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AC6F38-0D58-3AD9-23DD-C191AA7EA7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E4719D-B187-19A3-B4C8-6D4DD6B27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633043-A65E-A1BE-9D28-332F1B52B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B21-552E-3232-7FE5-C65A59A97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2156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73B152-D1D5-96FA-8F9B-A1BE60F33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A08D1D-C86A-3580-D21B-8A8969B45A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B966B-1470-81B9-B910-50E35A5D92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8B6D04-5796-4205-99F9-26036DEE2B24}" type="datetimeFigureOut">
              <a:rPr lang="en-CA" smtClean="0"/>
              <a:t>2024-08-26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235842-AE48-3442-ADF4-CD79C243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52A12-4F41-4A8A-6EBC-A78466AD4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7B399C-5E72-42C4-A53A-2204B1FC43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226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ukeofed.org/our-program/deliver/deliver-the-award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7F83CA-E74B-A1BA-527D-78D24CA4B0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>
                <a:latin typeface="+mn-lt"/>
              </a:rPr>
              <a:t>Champion an </a:t>
            </a:r>
            <a:br>
              <a:rPr lang="en-US" sz="7200" dirty="0">
                <a:latin typeface="+mn-lt"/>
              </a:rPr>
            </a:br>
            <a:r>
              <a:rPr lang="en-US" sz="7200" dirty="0">
                <a:latin typeface="+mn-lt"/>
              </a:rPr>
              <a:t>Award Centre Today</a:t>
            </a:r>
            <a:endParaRPr lang="en-CA" sz="7200" dirty="0">
              <a:latin typeface="+mn-lt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70AB560-D66E-57E1-1277-5F339BD8DD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Award Canada</a:t>
            </a:r>
            <a:endParaRPr lang="en-CA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EEB61F-9526-151B-3626-D24877847697}"/>
              </a:ext>
            </a:extLst>
          </p:cNvPr>
          <p:cNvSpPr txBox="1"/>
          <p:nvPr/>
        </p:nvSpPr>
        <p:spPr>
          <a:xfrm>
            <a:off x="11141477" y="9686836"/>
            <a:ext cx="6750698" cy="553998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38100"/>
          </a:effectLst>
        </p:spPr>
        <p:txBody>
          <a:bodyPr wrap="square">
            <a:spAutoFit/>
          </a:bodyPr>
          <a:lstStyle/>
          <a:p>
            <a:pPr algn="r" defTabSz="1371600">
              <a:tabLst>
                <a:tab pos="4457700" algn="ctr"/>
                <a:tab pos="8915400" algn="r"/>
              </a:tabLst>
            </a:pPr>
            <a:r>
              <a:rPr lang="en-CA" sz="150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The Duke of Edinburgh's International Award – Canada, All Rights Reserved</a:t>
            </a:r>
          </a:p>
          <a:p>
            <a:pPr algn="r" defTabSz="1371600">
              <a:tabLst>
                <a:tab pos="4457700" algn="ctr"/>
                <a:tab pos="8915400" algn="r"/>
              </a:tabLst>
            </a:pPr>
            <a:r>
              <a:rPr lang="en-CA" sz="150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</a:t>
            </a:r>
            <a:r>
              <a:rPr lang="fr-FR" sz="150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 Prix international du Duc d'Edimbourg </a:t>
            </a:r>
            <a:r>
              <a:rPr lang="en-CA" sz="1500" kern="10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fr-FR" sz="1500" kern="10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r-FR" sz="150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Canada, tous droits réservés.</a:t>
            </a:r>
            <a:endParaRPr lang="en-CA" sz="150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5A0DD8-CB1D-6A4E-F4F3-8D3D46135786}"/>
              </a:ext>
            </a:extLst>
          </p:cNvPr>
          <p:cNvSpPr txBox="1"/>
          <p:nvPr/>
        </p:nvSpPr>
        <p:spPr>
          <a:xfrm>
            <a:off x="5148166" y="9665150"/>
            <a:ext cx="799166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The Duke of Edinburgh's International Award – Canada, All Rights Reserved</a:t>
            </a:r>
          </a:p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Prix international du duc d'Édimbourg </a:t>
            </a: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Canada, tous droits réservés.</a:t>
            </a:r>
            <a:endParaRPr lang="en-CA" sz="135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988E9B89-3BA3-35DA-9455-2BC18324D526}"/>
              </a:ext>
            </a:extLst>
          </p:cNvPr>
          <p:cNvSpPr/>
          <p:nvPr/>
        </p:nvSpPr>
        <p:spPr>
          <a:xfrm>
            <a:off x="690563" y="1033462"/>
            <a:ext cx="16906875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20B79B60-EEFD-9F65-1216-675F7985F970}"/>
              </a:ext>
            </a:extLst>
          </p:cNvPr>
          <p:cNvSpPr/>
          <p:nvPr/>
        </p:nvSpPr>
        <p:spPr>
          <a:xfrm>
            <a:off x="533400" y="1302674"/>
            <a:ext cx="1508759" cy="1194094"/>
          </a:xfrm>
          <a:custGeom>
            <a:avLst/>
            <a:gdLst/>
            <a:ahLst/>
            <a:cxnLst/>
            <a:rect l="l" t="t" r="r" b="b"/>
            <a:pathLst>
              <a:path w="1436161" h="1430775">
                <a:moveTo>
                  <a:pt x="0" y="0"/>
                </a:moveTo>
                <a:lnTo>
                  <a:pt x="1436161" y="0"/>
                </a:lnTo>
                <a:lnTo>
                  <a:pt x="1436161" y="1430775"/>
                </a:lnTo>
                <a:lnTo>
                  <a:pt x="0" y="14307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4">
            <a:extLst>
              <a:ext uri="{FF2B5EF4-FFF2-40B4-BE49-F238E27FC236}">
                <a16:creationId xmlns:a16="http://schemas.microsoft.com/office/drawing/2014/main" id="{46EC8871-36DA-DA37-DEE5-38D1A3CB4BA7}"/>
              </a:ext>
            </a:extLst>
          </p:cNvPr>
          <p:cNvSpPr/>
          <p:nvPr/>
        </p:nvSpPr>
        <p:spPr>
          <a:xfrm>
            <a:off x="533400" y="2886574"/>
            <a:ext cx="1508759" cy="1243995"/>
          </a:xfrm>
          <a:custGeom>
            <a:avLst/>
            <a:gdLst/>
            <a:ahLst/>
            <a:cxnLst/>
            <a:rect l="l" t="t" r="r" b="b"/>
            <a:pathLst>
              <a:path w="1436161" h="1402052">
                <a:moveTo>
                  <a:pt x="0" y="0"/>
                </a:moveTo>
                <a:lnTo>
                  <a:pt x="1436161" y="0"/>
                </a:lnTo>
                <a:lnTo>
                  <a:pt x="1436161" y="1402052"/>
                </a:lnTo>
                <a:lnTo>
                  <a:pt x="0" y="14020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DD98C16C-B11D-0567-29CF-C25B491B1489}"/>
              </a:ext>
            </a:extLst>
          </p:cNvPr>
          <p:cNvSpPr/>
          <p:nvPr/>
        </p:nvSpPr>
        <p:spPr>
          <a:xfrm>
            <a:off x="533400" y="4468833"/>
            <a:ext cx="1508759" cy="1125042"/>
          </a:xfrm>
          <a:custGeom>
            <a:avLst/>
            <a:gdLst/>
            <a:ahLst/>
            <a:cxnLst/>
            <a:rect l="l" t="t" r="r" b="b"/>
            <a:pathLst>
              <a:path w="1519402" h="1392152">
                <a:moveTo>
                  <a:pt x="0" y="0"/>
                </a:moveTo>
                <a:lnTo>
                  <a:pt x="1519401" y="0"/>
                </a:lnTo>
                <a:lnTo>
                  <a:pt x="1519401" y="1392151"/>
                </a:lnTo>
                <a:lnTo>
                  <a:pt x="0" y="139215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83E2EFBB-1B3F-9820-EDDD-A644DC698AE0}"/>
              </a:ext>
            </a:extLst>
          </p:cNvPr>
          <p:cNvSpPr/>
          <p:nvPr/>
        </p:nvSpPr>
        <p:spPr>
          <a:xfrm>
            <a:off x="533399" y="5920581"/>
            <a:ext cx="1508759" cy="1125043"/>
          </a:xfrm>
          <a:custGeom>
            <a:avLst/>
            <a:gdLst/>
            <a:ahLst/>
            <a:cxnLst/>
            <a:rect l="l" t="t" r="r" b="b"/>
            <a:pathLst>
              <a:path w="1295901" h="1506862">
                <a:moveTo>
                  <a:pt x="0" y="0"/>
                </a:moveTo>
                <a:lnTo>
                  <a:pt x="1295901" y="0"/>
                </a:lnTo>
                <a:lnTo>
                  <a:pt x="1295901" y="1506862"/>
                </a:lnTo>
                <a:lnTo>
                  <a:pt x="0" y="15068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8A40A7EA-A605-AF49-6BC5-F0B905C550F0}"/>
              </a:ext>
            </a:extLst>
          </p:cNvPr>
          <p:cNvSpPr/>
          <p:nvPr/>
        </p:nvSpPr>
        <p:spPr>
          <a:xfrm>
            <a:off x="533400" y="7287152"/>
            <a:ext cx="1508759" cy="1125043"/>
          </a:xfrm>
          <a:custGeom>
            <a:avLst/>
            <a:gdLst/>
            <a:ahLst/>
            <a:cxnLst/>
            <a:rect l="l" t="t" r="r" b="b"/>
            <a:pathLst>
              <a:path w="1234425" h="1519292">
                <a:moveTo>
                  <a:pt x="0" y="0"/>
                </a:moveTo>
                <a:lnTo>
                  <a:pt x="1234425" y="0"/>
                </a:lnTo>
                <a:lnTo>
                  <a:pt x="1234425" y="1519292"/>
                </a:lnTo>
                <a:lnTo>
                  <a:pt x="0" y="151929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CA7C78E4-A65D-2AF6-99B2-AF5BD86234E6}"/>
              </a:ext>
            </a:extLst>
          </p:cNvPr>
          <p:cNvSpPr txBox="1"/>
          <p:nvPr/>
        </p:nvSpPr>
        <p:spPr>
          <a:xfrm>
            <a:off x="788175" y="101601"/>
            <a:ext cx="16903684" cy="755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solidFill>
                  <a:srgbClr val="2B2C30"/>
                </a:solidFill>
                <a:latin typeface="Calibri (MS) Bold"/>
              </a:rPr>
              <a:t>Delivering the Award is a game changer for students, teachers, and the school.</a:t>
            </a: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D4584C33-12EA-1BDE-1B73-9CFEB9EFFC45}"/>
              </a:ext>
            </a:extLst>
          </p:cNvPr>
          <p:cNvSpPr txBox="1"/>
          <p:nvPr/>
        </p:nvSpPr>
        <p:spPr>
          <a:xfrm>
            <a:off x="2236680" y="1223420"/>
            <a:ext cx="15642996" cy="1243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Community Engagement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: Schools become active community participants, fostering partnerships, and promoting social responsibility among students.</a:t>
            </a: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1DD04A5E-7D7A-BFA2-C5F1-FF3AD48C12F1}"/>
              </a:ext>
            </a:extLst>
          </p:cNvPr>
          <p:cNvSpPr txBox="1"/>
          <p:nvPr/>
        </p:nvSpPr>
        <p:spPr>
          <a:xfrm>
            <a:off x="2236680" y="2767960"/>
            <a:ext cx="15642996" cy="1243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Contribution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 </a:t>
            </a: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to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 </a:t>
            </a: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School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 </a:t>
            </a: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Culture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: The Award cultivates a positive school culture centered on student empowerment and personal growth.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6D2E7693-CDF5-14F2-4BDF-0B8C4C70BDAD}"/>
              </a:ext>
            </a:extLst>
          </p:cNvPr>
          <p:cNvSpPr txBox="1"/>
          <p:nvPr/>
        </p:nvSpPr>
        <p:spPr>
          <a:xfrm>
            <a:off x="2236680" y="4312500"/>
            <a:ext cx="15642996" cy="1243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Elevated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 </a:t>
            </a: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School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 </a:t>
            </a: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Profile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: Implementing the Award positions your school as a forward-thinking institution committed to holistic education.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697D06F4-09EB-BC54-F458-151E522E697C}"/>
              </a:ext>
            </a:extLst>
          </p:cNvPr>
          <p:cNvSpPr txBox="1"/>
          <p:nvPr/>
        </p:nvSpPr>
        <p:spPr>
          <a:xfrm>
            <a:off x="2236680" y="5801629"/>
            <a:ext cx="15642996" cy="1243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Improved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 </a:t>
            </a: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Student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 </a:t>
            </a: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Outcomes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: The Award enhances student confidence, resilience, and academic success, reflecting positively on the school.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826BB6BA-3F48-1218-8051-A11CFD3C8DBE}"/>
              </a:ext>
            </a:extLst>
          </p:cNvPr>
          <p:cNvSpPr txBox="1"/>
          <p:nvPr/>
        </p:nvSpPr>
        <p:spPr>
          <a:xfrm>
            <a:off x="2236680" y="7227677"/>
            <a:ext cx="15642996" cy="1243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Attractive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 </a:t>
            </a:r>
            <a:r>
              <a:rPr lang="en-US" sz="3200" b="1" dirty="0">
                <a:solidFill>
                  <a:srgbClr val="2B2C30"/>
                </a:solidFill>
                <a:latin typeface="Calibri"/>
                <a:cs typeface="Calibri"/>
              </a:rPr>
              <a:t>Enrollment</a:t>
            </a:r>
            <a:r>
              <a:rPr lang="en-US" sz="3200" dirty="0">
                <a:solidFill>
                  <a:srgbClr val="2B2C30"/>
                </a:solidFill>
                <a:latin typeface="Calibri"/>
                <a:cs typeface="Calibri"/>
              </a:rPr>
              <a:t>: The Award’s unique opportunities boost your attractiveness to prospective students and parents, enhancing enrollment and reputation.</a:t>
            </a:r>
          </a:p>
        </p:txBody>
      </p:sp>
    </p:spTree>
    <p:extLst>
      <p:ext uri="{BB962C8B-B14F-4D97-AF65-F5344CB8AC3E}">
        <p14:creationId xmlns:p14="http://schemas.microsoft.com/office/powerpoint/2010/main" val="2103458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5A0DD8-CB1D-6A4E-F4F3-8D3D46135786}"/>
              </a:ext>
            </a:extLst>
          </p:cNvPr>
          <p:cNvSpPr txBox="1"/>
          <p:nvPr/>
        </p:nvSpPr>
        <p:spPr>
          <a:xfrm>
            <a:off x="5148166" y="9665150"/>
            <a:ext cx="799166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The Duke of Edinburgh's International Award – Canada, All Rights Reserved</a:t>
            </a:r>
          </a:p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Prix international du duc d'Édimbourg </a:t>
            </a: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Canada, tous droits réservés.</a:t>
            </a:r>
            <a:endParaRPr lang="en-CA" sz="135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8" name="AutoShape 2">
            <a:extLst>
              <a:ext uri="{FF2B5EF4-FFF2-40B4-BE49-F238E27FC236}">
                <a16:creationId xmlns:a16="http://schemas.microsoft.com/office/drawing/2014/main" id="{D5F84461-7443-D7F7-31B8-04103D8BE238}"/>
              </a:ext>
            </a:extLst>
          </p:cNvPr>
          <p:cNvSpPr/>
          <p:nvPr/>
        </p:nvSpPr>
        <p:spPr>
          <a:xfrm flipV="1">
            <a:off x="469543" y="1033462"/>
            <a:ext cx="1700501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grpSp>
        <p:nvGrpSpPr>
          <p:cNvPr id="79" name="Group 3">
            <a:extLst>
              <a:ext uri="{FF2B5EF4-FFF2-40B4-BE49-F238E27FC236}">
                <a16:creationId xmlns:a16="http://schemas.microsoft.com/office/drawing/2014/main" id="{53AB4C04-D3A9-DD27-F25B-47540B68A3B6}"/>
              </a:ext>
            </a:extLst>
          </p:cNvPr>
          <p:cNvGrpSpPr/>
          <p:nvPr/>
        </p:nvGrpSpPr>
        <p:grpSpPr>
          <a:xfrm>
            <a:off x="469543" y="1316262"/>
            <a:ext cx="4900530" cy="1857256"/>
            <a:chOff x="0" y="0"/>
            <a:chExt cx="1072321" cy="406400"/>
          </a:xfrm>
        </p:grpSpPr>
        <p:sp>
          <p:nvSpPr>
            <p:cNvPr id="80" name="Freeform 4">
              <a:extLst>
                <a:ext uri="{FF2B5EF4-FFF2-40B4-BE49-F238E27FC236}">
                  <a16:creationId xmlns:a16="http://schemas.microsoft.com/office/drawing/2014/main" id="{3B67F594-0B6E-6A5D-CD56-B7BB7F6446E1}"/>
                </a:ext>
              </a:extLst>
            </p:cNvPr>
            <p:cNvSpPr/>
            <p:nvPr/>
          </p:nvSpPr>
          <p:spPr>
            <a:xfrm>
              <a:off x="0" y="0"/>
              <a:ext cx="1072321" cy="406400"/>
            </a:xfrm>
            <a:custGeom>
              <a:avLst/>
              <a:gdLst/>
              <a:ahLst/>
              <a:cxnLst/>
              <a:rect l="l" t="t" r="r" b="b"/>
              <a:pathLst>
                <a:path w="1072321" h="406400">
                  <a:moveTo>
                    <a:pt x="869121" y="0"/>
                  </a:moveTo>
                  <a:cubicBezTo>
                    <a:pt x="981346" y="0"/>
                    <a:pt x="1072321" y="90976"/>
                    <a:pt x="1072321" y="203200"/>
                  </a:cubicBezTo>
                  <a:cubicBezTo>
                    <a:pt x="1072321" y="315424"/>
                    <a:pt x="981346" y="406400"/>
                    <a:pt x="869121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81" name="TextBox 5">
              <a:extLst>
                <a:ext uri="{FF2B5EF4-FFF2-40B4-BE49-F238E27FC236}">
                  <a16:creationId xmlns:a16="http://schemas.microsoft.com/office/drawing/2014/main" id="{7D7CEFF1-26FC-8AE1-34F6-DF1AA895AAE2}"/>
                </a:ext>
              </a:extLst>
            </p:cNvPr>
            <p:cNvSpPr txBox="1"/>
            <p:nvPr/>
          </p:nvSpPr>
          <p:spPr>
            <a:xfrm>
              <a:off x="0" y="-76200"/>
              <a:ext cx="1072321" cy="482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2" name="Group 6">
            <a:extLst>
              <a:ext uri="{FF2B5EF4-FFF2-40B4-BE49-F238E27FC236}">
                <a16:creationId xmlns:a16="http://schemas.microsoft.com/office/drawing/2014/main" id="{E9671817-CAC4-099C-6757-26CE739848C9}"/>
              </a:ext>
            </a:extLst>
          </p:cNvPr>
          <p:cNvGrpSpPr/>
          <p:nvPr/>
        </p:nvGrpSpPr>
        <p:grpSpPr>
          <a:xfrm>
            <a:off x="659872" y="2244890"/>
            <a:ext cx="4519872" cy="928628"/>
            <a:chOff x="0" y="0"/>
            <a:chExt cx="1409778" cy="289645"/>
          </a:xfrm>
        </p:grpSpPr>
        <p:sp>
          <p:nvSpPr>
            <p:cNvPr id="83" name="Freeform 7">
              <a:extLst>
                <a:ext uri="{FF2B5EF4-FFF2-40B4-BE49-F238E27FC236}">
                  <a16:creationId xmlns:a16="http://schemas.microsoft.com/office/drawing/2014/main" id="{0C7A5084-BA0C-FDAF-D3A2-A02F3B613CDB}"/>
                </a:ext>
              </a:extLst>
            </p:cNvPr>
            <p:cNvSpPr/>
            <p:nvPr/>
          </p:nvSpPr>
          <p:spPr>
            <a:xfrm>
              <a:off x="0" y="0"/>
              <a:ext cx="1409778" cy="289645"/>
            </a:xfrm>
            <a:custGeom>
              <a:avLst/>
              <a:gdLst/>
              <a:ahLst/>
              <a:cxnLst/>
              <a:rect l="l" t="t" r="r" b="b"/>
              <a:pathLst>
                <a:path w="1409778" h="289645">
                  <a:moveTo>
                    <a:pt x="1206578" y="0"/>
                  </a:moveTo>
                  <a:cubicBezTo>
                    <a:pt x="1318802" y="0"/>
                    <a:pt x="1409778" y="64839"/>
                    <a:pt x="1409778" y="144823"/>
                  </a:cubicBezTo>
                  <a:cubicBezTo>
                    <a:pt x="1409778" y="224806"/>
                    <a:pt x="1318802" y="289645"/>
                    <a:pt x="1206578" y="289645"/>
                  </a:cubicBezTo>
                  <a:lnTo>
                    <a:pt x="203200" y="289645"/>
                  </a:lnTo>
                  <a:cubicBezTo>
                    <a:pt x="90976" y="289645"/>
                    <a:pt x="0" y="224806"/>
                    <a:pt x="0" y="144823"/>
                  </a:cubicBezTo>
                  <a:cubicBezTo>
                    <a:pt x="0" y="64839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82581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84" name="TextBox 8">
              <a:extLst>
                <a:ext uri="{FF2B5EF4-FFF2-40B4-BE49-F238E27FC236}">
                  <a16:creationId xmlns:a16="http://schemas.microsoft.com/office/drawing/2014/main" id="{A2E50A48-D688-4795-41DE-9D3E10070661}"/>
                </a:ext>
              </a:extLst>
            </p:cNvPr>
            <p:cNvSpPr txBox="1"/>
            <p:nvPr/>
          </p:nvSpPr>
          <p:spPr>
            <a:xfrm>
              <a:off x="0" y="-123825"/>
              <a:ext cx="1409778" cy="4134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FFFFFF"/>
                  </a:solidFill>
                  <a:latin typeface="Calibri (MS) Light"/>
                </a:rPr>
                <a:t>Total Social Value Generated</a:t>
              </a:r>
            </a:p>
          </p:txBody>
        </p:sp>
      </p:grpSp>
      <p:grpSp>
        <p:nvGrpSpPr>
          <p:cNvPr id="85" name="Group 9">
            <a:extLst>
              <a:ext uri="{FF2B5EF4-FFF2-40B4-BE49-F238E27FC236}">
                <a16:creationId xmlns:a16="http://schemas.microsoft.com/office/drawing/2014/main" id="{014AD54C-6957-E4BA-2685-BDA018A1B723}"/>
              </a:ext>
            </a:extLst>
          </p:cNvPr>
          <p:cNvGrpSpPr/>
          <p:nvPr/>
        </p:nvGrpSpPr>
        <p:grpSpPr>
          <a:xfrm>
            <a:off x="469543" y="3498817"/>
            <a:ext cx="4900530" cy="1857256"/>
            <a:chOff x="0" y="0"/>
            <a:chExt cx="1072321" cy="406400"/>
          </a:xfrm>
        </p:grpSpPr>
        <p:sp>
          <p:nvSpPr>
            <p:cNvPr id="86" name="Freeform 10">
              <a:extLst>
                <a:ext uri="{FF2B5EF4-FFF2-40B4-BE49-F238E27FC236}">
                  <a16:creationId xmlns:a16="http://schemas.microsoft.com/office/drawing/2014/main" id="{476B3683-BADB-2256-C517-41CE6A616D11}"/>
                </a:ext>
              </a:extLst>
            </p:cNvPr>
            <p:cNvSpPr/>
            <p:nvPr/>
          </p:nvSpPr>
          <p:spPr>
            <a:xfrm>
              <a:off x="0" y="0"/>
              <a:ext cx="1072321" cy="406400"/>
            </a:xfrm>
            <a:custGeom>
              <a:avLst/>
              <a:gdLst/>
              <a:ahLst/>
              <a:cxnLst/>
              <a:rect l="l" t="t" r="r" b="b"/>
              <a:pathLst>
                <a:path w="1072321" h="406400">
                  <a:moveTo>
                    <a:pt x="869121" y="0"/>
                  </a:moveTo>
                  <a:cubicBezTo>
                    <a:pt x="981346" y="0"/>
                    <a:pt x="1072321" y="90976"/>
                    <a:pt x="1072321" y="203200"/>
                  </a:cubicBezTo>
                  <a:cubicBezTo>
                    <a:pt x="1072321" y="315424"/>
                    <a:pt x="981346" y="406400"/>
                    <a:pt x="869121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87" name="TextBox 11">
              <a:extLst>
                <a:ext uri="{FF2B5EF4-FFF2-40B4-BE49-F238E27FC236}">
                  <a16:creationId xmlns:a16="http://schemas.microsoft.com/office/drawing/2014/main" id="{F1927D23-963A-2D70-C2E3-4D279B5CDCF1}"/>
                </a:ext>
              </a:extLst>
            </p:cNvPr>
            <p:cNvSpPr txBox="1"/>
            <p:nvPr/>
          </p:nvSpPr>
          <p:spPr>
            <a:xfrm>
              <a:off x="0" y="-76200"/>
              <a:ext cx="1072321" cy="482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12">
            <a:extLst>
              <a:ext uri="{FF2B5EF4-FFF2-40B4-BE49-F238E27FC236}">
                <a16:creationId xmlns:a16="http://schemas.microsoft.com/office/drawing/2014/main" id="{ACB1548D-8886-39E9-67FF-B2A561FF15AC}"/>
              </a:ext>
            </a:extLst>
          </p:cNvPr>
          <p:cNvGrpSpPr/>
          <p:nvPr/>
        </p:nvGrpSpPr>
        <p:grpSpPr>
          <a:xfrm>
            <a:off x="659872" y="4427445"/>
            <a:ext cx="4519872" cy="928628"/>
            <a:chOff x="0" y="0"/>
            <a:chExt cx="1409778" cy="289645"/>
          </a:xfrm>
        </p:grpSpPr>
        <p:sp>
          <p:nvSpPr>
            <p:cNvPr id="89" name="Freeform 13">
              <a:extLst>
                <a:ext uri="{FF2B5EF4-FFF2-40B4-BE49-F238E27FC236}">
                  <a16:creationId xmlns:a16="http://schemas.microsoft.com/office/drawing/2014/main" id="{7027541B-A9C8-1FA8-F10F-CA2933D3F0AF}"/>
                </a:ext>
              </a:extLst>
            </p:cNvPr>
            <p:cNvSpPr/>
            <p:nvPr/>
          </p:nvSpPr>
          <p:spPr>
            <a:xfrm>
              <a:off x="0" y="0"/>
              <a:ext cx="1409778" cy="289645"/>
            </a:xfrm>
            <a:custGeom>
              <a:avLst/>
              <a:gdLst/>
              <a:ahLst/>
              <a:cxnLst/>
              <a:rect l="l" t="t" r="r" b="b"/>
              <a:pathLst>
                <a:path w="1409778" h="289645">
                  <a:moveTo>
                    <a:pt x="1206578" y="0"/>
                  </a:moveTo>
                  <a:cubicBezTo>
                    <a:pt x="1318802" y="0"/>
                    <a:pt x="1409778" y="64839"/>
                    <a:pt x="1409778" y="144823"/>
                  </a:cubicBezTo>
                  <a:cubicBezTo>
                    <a:pt x="1409778" y="224806"/>
                    <a:pt x="1318802" y="289645"/>
                    <a:pt x="1206578" y="289645"/>
                  </a:cubicBezTo>
                  <a:lnTo>
                    <a:pt x="203200" y="289645"/>
                  </a:lnTo>
                  <a:cubicBezTo>
                    <a:pt x="90976" y="289645"/>
                    <a:pt x="0" y="224806"/>
                    <a:pt x="0" y="144823"/>
                  </a:cubicBezTo>
                  <a:cubicBezTo>
                    <a:pt x="0" y="64839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82581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90" name="TextBox 14">
              <a:extLst>
                <a:ext uri="{FF2B5EF4-FFF2-40B4-BE49-F238E27FC236}">
                  <a16:creationId xmlns:a16="http://schemas.microsoft.com/office/drawing/2014/main" id="{4275812F-C722-FFA1-6D75-EC42AA2DB5B5}"/>
                </a:ext>
              </a:extLst>
            </p:cNvPr>
            <p:cNvSpPr txBox="1"/>
            <p:nvPr/>
          </p:nvSpPr>
          <p:spPr>
            <a:xfrm>
              <a:off x="0" y="-123825"/>
              <a:ext cx="1409778" cy="4134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FFFFFF"/>
                  </a:solidFill>
                  <a:latin typeface="Calibri (MS) Light"/>
                </a:rPr>
                <a:t>Total Future Social Value</a:t>
              </a:r>
            </a:p>
          </p:txBody>
        </p:sp>
      </p:grpSp>
      <p:grpSp>
        <p:nvGrpSpPr>
          <p:cNvPr id="91" name="Group 15">
            <a:extLst>
              <a:ext uri="{FF2B5EF4-FFF2-40B4-BE49-F238E27FC236}">
                <a16:creationId xmlns:a16="http://schemas.microsoft.com/office/drawing/2014/main" id="{55D2D799-D0BC-33D4-4A36-EBB56DD1F9DA}"/>
              </a:ext>
            </a:extLst>
          </p:cNvPr>
          <p:cNvGrpSpPr/>
          <p:nvPr/>
        </p:nvGrpSpPr>
        <p:grpSpPr>
          <a:xfrm>
            <a:off x="384578" y="5681371"/>
            <a:ext cx="4900530" cy="1857256"/>
            <a:chOff x="0" y="0"/>
            <a:chExt cx="1072321" cy="406400"/>
          </a:xfrm>
        </p:grpSpPr>
        <p:sp>
          <p:nvSpPr>
            <p:cNvPr id="92" name="Freeform 16">
              <a:extLst>
                <a:ext uri="{FF2B5EF4-FFF2-40B4-BE49-F238E27FC236}">
                  <a16:creationId xmlns:a16="http://schemas.microsoft.com/office/drawing/2014/main" id="{2A5825DD-7A09-8B55-06A5-D98E82332F02}"/>
                </a:ext>
              </a:extLst>
            </p:cNvPr>
            <p:cNvSpPr/>
            <p:nvPr/>
          </p:nvSpPr>
          <p:spPr>
            <a:xfrm>
              <a:off x="0" y="0"/>
              <a:ext cx="1072321" cy="406400"/>
            </a:xfrm>
            <a:custGeom>
              <a:avLst/>
              <a:gdLst/>
              <a:ahLst/>
              <a:cxnLst/>
              <a:rect l="l" t="t" r="r" b="b"/>
              <a:pathLst>
                <a:path w="1072321" h="406400">
                  <a:moveTo>
                    <a:pt x="869121" y="0"/>
                  </a:moveTo>
                  <a:cubicBezTo>
                    <a:pt x="981346" y="0"/>
                    <a:pt x="1072321" y="90976"/>
                    <a:pt x="1072321" y="203200"/>
                  </a:cubicBezTo>
                  <a:cubicBezTo>
                    <a:pt x="1072321" y="315424"/>
                    <a:pt x="981346" y="406400"/>
                    <a:pt x="869121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93" name="TextBox 17">
              <a:extLst>
                <a:ext uri="{FF2B5EF4-FFF2-40B4-BE49-F238E27FC236}">
                  <a16:creationId xmlns:a16="http://schemas.microsoft.com/office/drawing/2014/main" id="{690231BF-D02B-DDD3-3AA8-8E111AFDCEEC}"/>
                </a:ext>
              </a:extLst>
            </p:cNvPr>
            <p:cNvSpPr txBox="1"/>
            <p:nvPr/>
          </p:nvSpPr>
          <p:spPr>
            <a:xfrm>
              <a:off x="0" y="-76200"/>
              <a:ext cx="1072321" cy="482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4" name="Group 18">
            <a:extLst>
              <a:ext uri="{FF2B5EF4-FFF2-40B4-BE49-F238E27FC236}">
                <a16:creationId xmlns:a16="http://schemas.microsoft.com/office/drawing/2014/main" id="{A91D89E3-CC8C-EDBC-EE09-48F7709EC535}"/>
              </a:ext>
            </a:extLst>
          </p:cNvPr>
          <p:cNvGrpSpPr/>
          <p:nvPr/>
        </p:nvGrpSpPr>
        <p:grpSpPr>
          <a:xfrm>
            <a:off x="574907" y="6609999"/>
            <a:ext cx="4519872" cy="928628"/>
            <a:chOff x="0" y="0"/>
            <a:chExt cx="1409778" cy="289645"/>
          </a:xfrm>
        </p:grpSpPr>
        <p:sp>
          <p:nvSpPr>
            <p:cNvPr id="95" name="Freeform 19">
              <a:extLst>
                <a:ext uri="{FF2B5EF4-FFF2-40B4-BE49-F238E27FC236}">
                  <a16:creationId xmlns:a16="http://schemas.microsoft.com/office/drawing/2014/main" id="{A4F8579E-5A76-C736-4CF2-F632F69A22DF}"/>
                </a:ext>
              </a:extLst>
            </p:cNvPr>
            <p:cNvSpPr/>
            <p:nvPr/>
          </p:nvSpPr>
          <p:spPr>
            <a:xfrm>
              <a:off x="0" y="0"/>
              <a:ext cx="1409778" cy="289645"/>
            </a:xfrm>
            <a:custGeom>
              <a:avLst/>
              <a:gdLst/>
              <a:ahLst/>
              <a:cxnLst/>
              <a:rect l="l" t="t" r="r" b="b"/>
              <a:pathLst>
                <a:path w="1409778" h="289645">
                  <a:moveTo>
                    <a:pt x="1206578" y="0"/>
                  </a:moveTo>
                  <a:cubicBezTo>
                    <a:pt x="1318802" y="0"/>
                    <a:pt x="1409778" y="64839"/>
                    <a:pt x="1409778" y="144823"/>
                  </a:cubicBezTo>
                  <a:cubicBezTo>
                    <a:pt x="1409778" y="224806"/>
                    <a:pt x="1318802" y="289645"/>
                    <a:pt x="1206578" y="289645"/>
                  </a:cubicBezTo>
                  <a:lnTo>
                    <a:pt x="203200" y="289645"/>
                  </a:lnTo>
                  <a:cubicBezTo>
                    <a:pt x="90976" y="289645"/>
                    <a:pt x="0" y="224806"/>
                    <a:pt x="0" y="144823"/>
                  </a:cubicBezTo>
                  <a:cubicBezTo>
                    <a:pt x="0" y="64839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882581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96" name="TextBox 20">
              <a:extLst>
                <a:ext uri="{FF2B5EF4-FFF2-40B4-BE49-F238E27FC236}">
                  <a16:creationId xmlns:a16="http://schemas.microsoft.com/office/drawing/2014/main" id="{C691C47F-3931-3E59-9B85-24E96ACEEA0D}"/>
                </a:ext>
              </a:extLst>
            </p:cNvPr>
            <p:cNvSpPr txBox="1"/>
            <p:nvPr/>
          </p:nvSpPr>
          <p:spPr>
            <a:xfrm>
              <a:off x="0" y="-123825"/>
              <a:ext cx="1409778" cy="4134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FFFFFF"/>
                  </a:solidFill>
                  <a:latin typeface="Calibri (MS) Light"/>
                </a:rPr>
                <a:t>Social Return on Investment*</a:t>
              </a:r>
            </a:p>
          </p:txBody>
        </p:sp>
      </p:grpSp>
      <p:sp>
        <p:nvSpPr>
          <p:cNvPr id="97" name="AutoShape 21">
            <a:extLst>
              <a:ext uri="{FF2B5EF4-FFF2-40B4-BE49-F238E27FC236}">
                <a16:creationId xmlns:a16="http://schemas.microsoft.com/office/drawing/2014/main" id="{AEB2DE88-C717-FD69-5B91-362982219051}"/>
              </a:ext>
            </a:extLst>
          </p:cNvPr>
          <p:cNvSpPr/>
          <p:nvPr/>
        </p:nvSpPr>
        <p:spPr>
          <a:xfrm>
            <a:off x="5721072" y="1418745"/>
            <a:ext cx="0" cy="6492240"/>
          </a:xfrm>
          <a:prstGeom prst="line">
            <a:avLst/>
          </a:prstGeom>
          <a:ln w="38100" cap="flat">
            <a:solidFill>
              <a:srgbClr val="2B2C30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98" name="AutoShape 22">
            <a:extLst>
              <a:ext uri="{FF2B5EF4-FFF2-40B4-BE49-F238E27FC236}">
                <a16:creationId xmlns:a16="http://schemas.microsoft.com/office/drawing/2014/main" id="{05792AE6-3C6A-0278-66E9-F2AB6436FE17}"/>
              </a:ext>
            </a:extLst>
          </p:cNvPr>
          <p:cNvSpPr/>
          <p:nvPr/>
        </p:nvSpPr>
        <p:spPr>
          <a:xfrm>
            <a:off x="13002618" y="1397876"/>
            <a:ext cx="0" cy="6492240"/>
          </a:xfrm>
          <a:prstGeom prst="line">
            <a:avLst/>
          </a:prstGeom>
          <a:ln w="38100" cap="flat">
            <a:solidFill>
              <a:srgbClr val="2B2C30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grpSp>
        <p:nvGrpSpPr>
          <p:cNvPr id="99" name="Group 23">
            <a:extLst>
              <a:ext uri="{FF2B5EF4-FFF2-40B4-BE49-F238E27FC236}">
                <a16:creationId xmlns:a16="http://schemas.microsoft.com/office/drawing/2014/main" id="{897AC842-96D3-1A4A-0516-2279080533FB}"/>
              </a:ext>
            </a:extLst>
          </p:cNvPr>
          <p:cNvGrpSpPr/>
          <p:nvPr/>
        </p:nvGrpSpPr>
        <p:grpSpPr>
          <a:xfrm>
            <a:off x="5996366" y="1351008"/>
            <a:ext cx="6827819" cy="1011313"/>
            <a:chOff x="0" y="0"/>
            <a:chExt cx="8764584" cy="1348417"/>
          </a:xfrm>
        </p:grpSpPr>
        <p:grpSp>
          <p:nvGrpSpPr>
            <p:cNvPr id="100" name="Group 24">
              <a:extLst>
                <a:ext uri="{FF2B5EF4-FFF2-40B4-BE49-F238E27FC236}">
                  <a16:creationId xmlns:a16="http://schemas.microsoft.com/office/drawing/2014/main" id="{09E18F67-04C4-6BB4-F927-89FB0D51A91D}"/>
                </a:ext>
              </a:extLst>
            </p:cNvPr>
            <p:cNvGrpSpPr/>
            <p:nvPr/>
          </p:nvGrpSpPr>
          <p:grpSpPr>
            <a:xfrm>
              <a:off x="0" y="0"/>
              <a:ext cx="8764584" cy="1348417"/>
              <a:chOff x="0" y="0"/>
              <a:chExt cx="2050299" cy="315435"/>
            </a:xfrm>
          </p:grpSpPr>
          <p:sp>
            <p:nvSpPr>
              <p:cNvPr id="103" name="Freeform 25">
                <a:extLst>
                  <a:ext uri="{FF2B5EF4-FFF2-40B4-BE49-F238E27FC236}">
                    <a16:creationId xmlns:a16="http://schemas.microsoft.com/office/drawing/2014/main" id="{C5396CDA-2F5B-4C7B-190C-51948687DE07}"/>
                  </a:ext>
                </a:extLst>
              </p:cNvPr>
              <p:cNvSpPr/>
              <p:nvPr/>
            </p:nvSpPr>
            <p:spPr>
              <a:xfrm>
                <a:off x="0" y="0"/>
                <a:ext cx="2050298" cy="315435"/>
              </a:xfrm>
              <a:custGeom>
                <a:avLst/>
                <a:gdLst/>
                <a:ahLst/>
                <a:cxnLst/>
                <a:rect l="l" t="t" r="r" b="b"/>
                <a:pathLst>
                  <a:path w="2050298" h="315435">
                    <a:moveTo>
                      <a:pt x="1847098" y="0"/>
                    </a:moveTo>
                    <a:cubicBezTo>
                      <a:pt x="1959323" y="0"/>
                      <a:pt x="2050298" y="70613"/>
                      <a:pt x="2050298" y="157718"/>
                    </a:cubicBezTo>
                    <a:cubicBezTo>
                      <a:pt x="2050298" y="244823"/>
                      <a:pt x="1959323" y="315435"/>
                      <a:pt x="1847098" y="315435"/>
                    </a:cubicBezTo>
                    <a:lnTo>
                      <a:pt x="203200" y="315435"/>
                    </a:lnTo>
                    <a:cubicBezTo>
                      <a:pt x="90976" y="315435"/>
                      <a:pt x="0" y="244823"/>
                      <a:pt x="0" y="157718"/>
                    </a:cubicBezTo>
                    <a:cubicBezTo>
                      <a:pt x="0" y="70613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882581"/>
              </a:solidFill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04" name="TextBox 26">
                <a:extLst>
                  <a:ext uri="{FF2B5EF4-FFF2-40B4-BE49-F238E27FC236}">
                    <a16:creationId xmlns:a16="http://schemas.microsoft.com/office/drawing/2014/main" id="{3CE58A91-923F-C7C9-09AE-7A413B514BB6}"/>
                  </a:ext>
                </a:extLst>
              </p:cNvPr>
              <p:cNvSpPr txBox="1"/>
              <p:nvPr/>
            </p:nvSpPr>
            <p:spPr>
              <a:xfrm>
                <a:off x="0" y="-123825"/>
                <a:ext cx="2050299" cy="4392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endParaRPr/>
              </a:p>
            </p:txBody>
          </p:sp>
        </p:grpSp>
        <p:sp>
          <p:nvSpPr>
            <p:cNvPr id="101" name="TextBox 27">
              <a:extLst>
                <a:ext uri="{FF2B5EF4-FFF2-40B4-BE49-F238E27FC236}">
                  <a16:creationId xmlns:a16="http://schemas.microsoft.com/office/drawing/2014/main" id="{B66EC7A0-F428-5BE6-78D8-E181B63E7856}"/>
                </a:ext>
              </a:extLst>
            </p:cNvPr>
            <p:cNvSpPr txBox="1"/>
            <p:nvPr/>
          </p:nvSpPr>
          <p:spPr>
            <a:xfrm>
              <a:off x="218872" y="171450"/>
              <a:ext cx="1541797" cy="862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dirty="0">
                  <a:solidFill>
                    <a:srgbClr val="FFFFFF"/>
                  </a:solidFill>
                  <a:latin typeface="Calibri (MS) Bold"/>
                </a:rPr>
                <a:t>$7M+</a:t>
              </a:r>
            </a:p>
          </p:txBody>
        </p:sp>
        <p:sp>
          <p:nvSpPr>
            <p:cNvPr id="102" name="TextBox 28">
              <a:extLst>
                <a:ext uri="{FF2B5EF4-FFF2-40B4-BE49-F238E27FC236}">
                  <a16:creationId xmlns:a16="http://schemas.microsoft.com/office/drawing/2014/main" id="{0AA2F7B9-DCFE-37FD-E084-BD0F334E8892}"/>
                </a:ext>
              </a:extLst>
            </p:cNvPr>
            <p:cNvSpPr txBox="1"/>
            <p:nvPr/>
          </p:nvSpPr>
          <p:spPr>
            <a:xfrm>
              <a:off x="2184179" y="65406"/>
              <a:ext cx="6404295" cy="112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60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FFFFFF"/>
                  </a:solidFill>
                  <a:latin typeface="Calibri (MS) Bold"/>
                </a:rPr>
                <a:t>Social value of support to charitable and community causes</a:t>
              </a:r>
            </a:p>
          </p:txBody>
        </p:sp>
      </p:grpSp>
      <p:grpSp>
        <p:nvGrpSpPr>
          <p:cNvPr id="105" name="Group 29">
            <a:extLst>
              <a:ext uri="{FF2B5EF4-FFF2-40B4-BE49-F238E27FC236}">
                <a16:creationId xmlns:a16="http://schemas.microsoft.com/office/drawing/2014/main" id="{D470DDD3-18F2-9710-CC3B-798433E69AD5}"/>
              </a:ext>
            </a:extLst>
          </p:cNvPr>
          <p:cNvGrpSpPr/>
          <p:nvPr/>
        </p:nvGrpSpPr>
        <p:grpSpPr>
          <a:xfrm>
            <a:off x="5996363" y="2518085"/>
            <a:ext cx="6827819" cy="1011313"/>
            <a:chOff x="0" y="0"/>
            <a:chExt cx="8764584" cy="1348417"/>
          </a:xfrm>
        </p:grpSpPr>
        <p:grpSp>
          <p:nvGrpSpPr>
            <p:cNvPr id="106" name="Group 30">
              <a:extLst>
                <a:ext uri="{FF2B5EF4-FFF2-40B4-BE49-F238E27FC236}">
                  <a16:creationId xmlns:a16="http://schemas.microsoft.com/office/drawing/2014/main" id="{06C4137E-1628-1374-5511-3C529D120447}"/>
                </a:ext>
              </a:extLst>
            </p:cNvPr>
            <p:cNvGrpSpPr/>
            <p:nvPr/>
          </p:nvGrpSpPr>
          <p:grpSpPr>
            <a:xfrm>
              <a:off x="0" y="0"/>
              <a:ext cx="8764584" cy="1348417"/>
              <a:chOff x="0" y="0"/>
              <a:chExt cx="2050299" cy="315435"/>
            </a:xfrm>
          </p:grpSpPr>
          <p:sp>
            <p:nvSpPr>
              <p:cNvPr id="109" name="Freeform 31">
                <a:extLst>
                  <a:ext uri="{FF2B5EF4-FFF2-40B4-BE49-F238E27FC236}">
                    <a16:creationId xmlns:a16="http://schemas.microsoft.com/office/drawing/2014/main" id="{1AE5770F-6992-F202-375A-EFD11563836D}"/>
                  </a:ext>
                </a:extLst>
              </p:cNvPr>
              <p:cNvSpPr/>
              <p:nvPr/>
            </p:nvSpPr>
            <p:spPr>
              <a:xfrm>
                <a:off x="0" y="0"/>
                <a:ext cx="2050298" cy="315435"/>
              </a:xfrm>
              <a:custGeom>
                <a:avLst/>
                <a:gdLst/>
                <a:ahLst/>
                <a:cxnLst/>
                <a:rect l="l" t="t" r="r" b="b"/>
                <a:pathLst>
                  <a:path w="2050298" h="315435">
                    <a:moveTo>
                      <a:pt x="1847098" y="0"/>
                    </a:moveTo>
                    <a:cubicBezTo>
                      <a:pt x="1959323" y="0"/>
                      <a:pt x="2050298" y="70613"/>
                      <a:pt x="2050298" y="157718"/>
                    </a:cubicBezTo>
                    <a:cubicBezTo>
                      <a:pt x="2050298" y="244823"/>
                      <a:pt x="1959323" y="315435"/>
                      <a:pt x="1847098" y="315435"/>
                    </a:cubicBezTo>
                    <a:lnTo>
                      <a:pt x="203200" y="315435"/>
                    </a:lnTo>
                    <a:cubicBezTo>
                      <a:pt x="90976" y="315435"/>
                      <a:pt x="0" y="244823"/>
                      <a:pt x="0" y="157718"/>
                    </a:cubicBezTo>
                    <a:cubicBezTo>
                      <a:pt x="0" y="70613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71A100"/>
              </a:solidFill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10" name="TextBox 32">
                <a:extLst>
                  <a:ext uri="{FF2B5EF4-FFF2-40B4-BE49-F238E27FC236}">
                    <a16:creationId xmlns:a16="http://schemas.microsoft.com/office/drawing/2014/main" id="{53D1838E-57DA-C8AF-F95E-79EBCDC45B7B}"/>
                  </a:ext>
                </a:extLst>
              </p:cNvPr>
              <p:cNvSpPr txBox="1"/>
              <p:nvPr/>
            </p:nvSpPr>
            <p:spPr>
              <a:xfrm>
                <a:off x="0" y="-123825"/>
                <a:ext cx="2050299" cy="4392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endParaRPr/>
              </a:p>
            </p:txBody>
          </p:sp>
        </p:grpSp>
        <p:sp>
          <p:nvSpPr>
            <p:cNvPr id="107" name="TextBox 33">
              <a:extLst>
                <a:ext uri="{FF2B5EF4-FFF2-40B4-BE49-F238E27FC236}">
                  <a16:creationId xmlns:a16="http://schemas.microsoft.com/office/drawing/2014/main" id="{2CBEA832-A07E-142D-7A1B-6A339314AFF6}"/>
                </a:ext>
              </a:extLst>
            </p:cNvPr>
            <p:cNvSpPr txBox="1"/>
            <p:nvPr/>
          </p:nvSpPr>
          <p:spPr>
            <a:xfrm>
              <a:off x="7117" y="176369"/>
              <a:ext cx="1965307" cy="862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dirty="0">
                  <a:solidFill>
                    <a:srgbClr val="FFFFFF"/>
                  </a:solidFill>
                  <a:latin typeface="Calibri (MS) Bold"/>
                </a:rPr>
                <a:t>$799K</a:t>
              </a:r>
            </a:p>
          </p:txBody>
        </p:sp>
        <p:sp>
          <p:nvSpPr>
            <p:cNvPr id="108" name="TextBox 34">
              <a:extLst>
                <a:ext uri="{FF2B5EF4-FFF2-40B4-BE49-F238E27FC236}">
                  <a16:creationId xmlns:a16="http://schemas.microsoft.com/office/drawing/2014/main" id="{74AE6667-FDBC-85FF-15EC-ABCF123DE493}"/>
                </a:ext>
              </a:extLst>
            </p:cNvPr>
            <p:cNvSpPr txBox="1"/>
            <p:nvPr/>
          </p:nvSpPr>
          <p:spPr>
            <a:xfrm>
              <a:off x="2184179" y="65406"/>
              <a:ext cx="6404295" cy="112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60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FFFFFF"/>
                  </a:solidFill>
                  <a:latin typeface="Calibri (MS) Bold"/>
                </a:rPr>
                <a:t>Social value of improved physical health and fitness</a:t>
              </a:r>
            </a:p>
          </p:txBody>
        </p:sp>
      </p:grpSp>
      <p:grpSp>
        <p:nvGrpSpPr>
          <p:cNvPr id="111" name="Group 35">
            <a:extLst>
              <a:ext uri="{FF2B5EF4-FFF2-40B4-BE49-F238E27FC236}">
                <a16:creationId xmlns:a16="http://schemas.microsoft.com/office/drawing/2014/main" id="{938A2942-AE24-586C-552F-7CD2A57FFA2E}"/>
              </a:ext>
            </a:extLst>
          </p:cNvPr>
          <p:cNvGrpSpPr/>
          <p:nvPr/>
        </p:nvGrpSpPr>
        <p:grpSpPr>
          <a:xfrm>
            <a:off x="5996363" y="3765062"/>
            <a:ext cx="6807663" cy="1011313"/>
            <a:chOff x="0" y="0"/>
            <a:chExt cx="8764584" cy="1348417"/>
          </a:xfrm>
        </p:grpSpPr>
        <p:grpSp>
          <p:nvGrpSpPr>
            <p:cNvPr id="112" name="Group 36">
              <a:extLst>
                <a:ext uri="{FF2B5EF4-FFF2-40B4-BE49-F238E27FC236}">
                  <a16:creationId xmlns:a16="http://schemas.microsoft.com/office/drawing/2014/main" id="{D0DE0C57-3CF6-7254-1383-FD31F485C9A1}"/>
                </a:ext>
              </a:extLst>
            </p:cNvPr>
            <p:cNvGrpSpPr/>
            <p:nvPr/>
          </p:nvGrpSpPr>
          <p:grpSpPr>
            <a:xfrm>
              <a:off x="0" y="0"/>
              <a:ext cx="8764584" cy="1348417"/>
              <a:chOff x="0" y="0"/>
              <a:chExt cx="2050299" cy="315435"/>
            </a:xfrm>
          </p:grpSpPr>
          <p:sp>
            <p:nvSpPr>
              <p:cNvPr id="115" name="Freeform 37">
                <a:extLst>
                  <a:ext uri="{FF2B5EF4-FFF2-40B4-BE49-F238E27FC236}">
                    <a16:creationId xmlns:a16="http://schemas.microsoft.com/office/drawing/2014/main" id="{C69E81D4-67E2-62BF-55E0-8569AD0CDE3F}"/>
                  </a:ext>
                </a:extLst>
              </p:cNvPr>
              <p:cNvSpPr/>
              <p:nvPr/>
            </p:nvSpPr>
            <p:spPr>
              <a:xfrm>
                <a:off x="0" y="0"/>
                <a:ext cx="2050298" cy="315435"/>
              </a:xfrm>
              <a:custGeom>
                <a:avLst/>
                <a:gdLst/>
                <a:ahLst/>
                <a:cxnLst/>
                <a:rect l="l" t="t" r="r" b="b"/>
                <a:pathLst>
                  <a:path w="2050298" h="315435">
                    <a:moveTo>
                      <a:pt x="1847098" y="0"/>
                    </a:moveTo>
                    <a:cubicBezTo>
                      <a:pt x="1959323" y="0"/>
                      <a:pt x="2050298" y="70613"/>
                      <a:pt x="2050298" y="157718"/>
                    </a:cubicBezTo>
                    <a:cubicBezTo>
                      <a:pt x="2050298" y="244823"/>
                      <a:pt x="1959323" y="315435"/>
                      <a:pt x="1847098" y="315435"/>
                    </a:cubicBezTo>
                    <a:lnTo>
                      <a:pt x="203200" y="315435"/>
                    </a:lnTo>
                    <a:cubicBezTo>
                      <a:pt x="90976" y="315435"/>
                      <a:pt x="0" y="244823"/>
                      <a:pt x="0" y="157718"/>
                    </a:cubicBezTo>
                    <a:cubicBezTo>
                      <a:pt x="0" y="70613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E40046"/>
              </a:solidFill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16" name="TextBox 38">
                <a:extLst>
                  <a:ext uri="{FF2B5EF4-FFF2-40B4-BE49-F238E27FC236}">
                    <a16:creationId xmlns:a16="http://schemas.microsoft.com/office/drawing/2014/main" id="{BD978318-FC1A-A66B-E85E-929CEE5C25DD}"/>
                  </a:ext>
                </a:extLst>
              </p:cNvPr>
              <p:cNvSpPr txBox="1"/>
              <p:nvPr/>
            </p:nvSpPr>
            <p:spPr>
              <a:xfrm>
                <a:off x="0" y="-123825"/>
                <a:ext cx="2050299" cy="4392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endParaRPr/>
              </a:p>
            </p:txBody>
          </p:sp>
        </p:grpSp>
        <p:sp>
          <p:nvSpPr>
            <p:cNvPr id="113" name="TextBox 39">
              <a:extLst>
                <a:ext uri="{FF2B5EF4-FFF2-40B4-BE49-F238E27FC236}">
                  <a16:creationId xmlns:a16="http://schemas.microsoft.com/office/drawing/2014/main" id="{48C25BC7-53F5-8F55-36F9-9AD4A89D76C4}"/>
                </a:ext>
              </a:extLst>
            </p:cNvPr>
            <p:cNvSpPr txBox="1"/>
            <p:nvPr/>
          </p:nvSpPr>
          <p:spPr>
            <a:xfrm>
              <a:off x="7117" y="176369"/>
              <a:ext cx="1965307" cy="862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dirty="0">
                  <a:solidFill>
                    <a:srgbClr val="FFFFFF"/>
                  </a:solidFill>
                  <a:latin typeface="Calibri (MS) Bold"/>
                </a:rPr>
                <a:t>$7.9M</a:t>
              </a:r>
            </a:p>
          </p:txBody>
        </p:sp>
        <p:sp>
          <p:nvSpPr>
            <p:cNvPr id="114" name="TextBox 40">
              <a:extLst>
                <a:ext uri="{FF2B5EF4-FFF2-40B4-BE49-F238E27FC236}">
                  <a16:creationId xmlns:a16="http://schemas.microsoft.com/office/drawing/2014/main" id="{7CBDC286-0C77-EE45-3233-6C7B2465780B}"/>
                </a:ext>
              </a:extLst>
            </p:cNvPr>
            <p:cNvSpPr txBox="1"/>
            <p:nvPr/>
          </p:nvSpPr>
          <p:spPr>
            <a:xfrm>
              <a:off x="2184179" y="65406"/>
              <a:ext cx="6404295" cy="112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60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FFFFFF"/>
                  </a:solidFill>
                  <a:latin typeface="Calibri (MS) Bold"/>
                </a:rPr>
                <a:t>Social value of improved mental health and emotional wellbeing</a:t>
              </a:r>
            </a:p>
          </p:txBody>
        </p:sp>
      </p:grpSp>
      <p:grpSp>
        <p:nvGrpSpPr>
          <p:cNvPr id="117" name="Group 41">
            <a:extLst>
              <a:ext uri="{FF2B5EF4-FFF2-40B4-BE49-F238E27FC236}">
                <a16:creationId xmlns:a16="http://schemas.microsoft.com/office/drawing/2014/main" id="{C4651EA3-FE10-3801-68AD-CDF777A3F09C}"/>
              </a:ext>
            </a:extLst>
          </p:cNvPr>
          <p:cNvGrpSpPr/>
          <p:nvPr/>
        </p:nvGrpSpPr>
        <p:grpSpPr>
          <a:xfrm>
            <a:off x="5972607" y="4761383"/>
            <a:ext cx="6851233" cy="1408307"/>
            <a:chOff x="0" y="-529325"/>
            <a:chExt cx="8791002" cy="1877742"/>
          </a:xfrm>
        </p:grpSpPr>
        <p:grpSp>
          <p:nvGrpSpPr>
            <p:cNvPr id="118" name="Group 42">
              <a:extLst>
                <a:ext uri="{FF2B5EF4-FFF2-40B4-BE49-F238E27FC236}">
                  <a16:creationId xmlns:a16="http://schemas.microsoft.com/office/drawing/2014/main" id="{F36439C7-3EA4-F235-CEA3-16FA90721D02}"/>
                </a:ext>
              </a:extLst>
            </p:cNvPr>
            <p:cNvGrpSpPr/>
            <p:nvPr/>
          </p:nvGrpSpPr>
          <p:grpSpPr>
            <a:xfrm>
              <a:off x="0" y="-529325"/>
              <a:ext cx="8791002" cy="1877742"/>
              <a:chOff x="0" y="-123825"/>
              <a:chExt cx="2056479" cy="439260"/>
            </a:xfrm>
          </p:grpSpPr>
          <p:sp>
            <p:nvSpPr>
              <p:cNvPr id="121" name="Freeform 43">
                <a:extLst>
                  <a:ext uri="{FF2B5EF4-FFF2-40B4-BE49-F238E27FC236}">
                    <a16:creationId xmlns:a16="http://schemas.microsoft.com/office/drawing/2014/main" id="{EC935629-37A6-B049-14C8-04A3922C8BFF}"/>
                  </a:ext>
                </a:extLst>
              </p:cNvPr>
              <p:cNvSpPr/>
              <p:nvPr/>
            </p:nvSpPr>
            <p:spPr>
              <a:xfrm>
                <a:off x="6181" y="-59967"/>
                <a:ext cx="2050298" cy="315435"/>
              </a:xfrm>
              <a:custGeom>
                <a:avLst/>
                <a:gdLst/>
                <a:ahLst/>
                <a:cxnLst/>
                <a:rect l="l" t="t" r="r" b="b"/>
                <a:pathLst>
                  <a:path w="2050298" h="315435">
                    <a:moveTo>
                      <a:pt x="1847098" y="0"/>
                    </a:moveTo>
                    <a:cubicBezTo>
                      <a:pt x="1959323" y="0"/>
                      <a:pt x="2050298" y="70613"/>
                      <a:pt x="2050298" y="157718"/>
                    </a:cubicBezTo>
                    <a:cubicBezTo>
                      <a:pt x="2050298" y="244823"/>
                      <a:pt x="1959323" y="315435"/>
                      <a:pt x="1847098" y="315435"/>
                    </a:cubicBezTo>
                    <a:lnTo>
                      <a:pt x="203200" y="315435"/>
                    </a:lnTo>
                    <a:cubicBezTo>
                      <a:pt x="90976" y="315435"/>
                      <a:pt x="0" y="244823"/>
                      <a:pt x="0" y="157718"/>
                    </a:cubicBezTo>
                    <a:cubicBezTo>
                      <a:pt x="0" y="70613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009EDC"/>
              </a:solidFill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22" name="TextBox 44">
                <a:extLst>
                  <a:ext uri="{FF2B5EF4-FFF2-40B4-BE49-F238E27FC236}">
                    <a16:creationId xmlns:a16="http://schemas.microsoft.com/office/drawing/2014/main" id="{ADBBC9D2-2EC8-30B5-0045-09AD93C6B199}"/>
                  </a:ext>
                </a:extLst>
              </p:cNvPr>
              <p:cNvSpPr txBox="1"/>
              <p:nvPr/>
            </p:nvSpPr>
            <p:spPr>
              <a:xfrm>
                <a:off x="0" y="-123825"/>
                <a:ext cx="2050299" cy="4392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endParaRPr/>
              </a:p>
            </p:txBody>
          </p:sp>
        </p:grpSp>
        <p:sp>
          <p:nvSpPr>
            <p:cNvPr id="119" name="TextBox 45">
              <a:extLst>
                <a:ext uri="{FF2B5EF4-FFF2-40B4-BE49-F238E27FC236}">
                  <a16:creationId xmlns:a16="http://schemas.microsoft.com/office/drawing/2014/main" id="{A56F3958-7B2A-7A64-C217-867514EFF073}"/>
                </a:ext>
              </a:extLst>
            </p:cNvPr>
            <p:cNvSpPr txBox="1"/>
            <p:nvPr/>
          </p:nvSpPr>
          <p:spPr>
            <a:xfrm>
              <a:off x="33540" y="-79979"/>
              <a:ext cx="1965307" cy="862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dirty="0">
                  <a:solidFill>
                    <a:srgbClr val="FFFFFF"/>
                  </a:solidFill>
                  <a:latin typeface="Calibri (MS) Bold"/>
                </a:rPr>
                <a:t>$2.5M</a:t>
              </a:r>
            </a:p>
          </p:txBody>
        </p:sp>
        <p:sp>
          <p:nvSpPr>
            <p:cNvPr id="120" name="TextBox 46">
              <a:extLst>
                <a:ext uri="{FF2B5EF4-FFF2-40B4-BE49-F238E27FC236}">
                  <a16:creationId xmlns:a16="http://schemas.microsoft.com/office/drawing/2014/main" id="{4052B26F-E0C4-1346-5C3D-61E6F517756E}"/>
                </a:ext>
              </a:extLst>
            </p:cNvPr>
            <p:cNvSpPr txBox="1"/>
            <p:nvPr/>
          </p:nvSpPr>
          <p:spPr>
            <a:xfrm>
              <a:off x="2211052" y="-193840"/>
              <a:ext cx="6404296" cy="112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60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FFFFFF"/>
                  </a:solidFill>
                  <a:latin typeface="Calibri (MS) Bold"/>
                </a:rPr>
                <a:t>Social value of improved social cohesion</a:t>
              </a:r>
            </a:p>
          </p:txBody>
        </p:sp>
      </p:grpSp>
      <p:grpSp>
        <p:nvGrpSpPr>
          <p:cNvPr id="123" name="Group 47">
            <a:extLst>
              <a:ext uri="{FF2B5EF4-FFF2-40B4-BE49-F238E27FC236}">
                <a16:creationId xmlns:a16="http://schemas.microsoft.com/office/drawing/2014/main" id="{12D0444E-60F4-0551-7A54-C2D3D65EF107}"/>
              </a:ext>
            </a:extLst>
          </p:cNvPr>
          <p:cNvGrpSpPr/>
          <p:nvPr/>
        </p:nvGrpSpPr>
        <p:grpSpPr>
          <a:xfrm>
            <a:off x="5971833" y="6164952"/>
            <a:ext cx="6852007" cy="1011313"/>
            <a:chOff x="0" y="0"/>
            <a:chExt cx="8764584" cy="1348417"/>
          </a:xfrm>
        </p:grpSpPr>
        <p:grpSp>
          <p:nvGrpSpPr>
            <p:cNvPr id="124" name="Group 48">
              <a:extLst>
                <a:ext uri="{FF2B5EF4-FFF2-40B4-BE49-F238E27FC236}">
                  <a16:creationId xmlns:a16="http://schemas.microsoft.com/office/drawing/2014/main" id="{E61FDD4B-406F-B41D-9640-139833DC3FB2}"/>
                </a:ext>
              </a:extLst>
            </p:cNvPr>
            <p:cNvGrpSpPr/>
            <p:nvPr/>
          </p:nvGrpSpPr>
          <p:grpSpPr>
            <a:xfrm>
              <a:off x="0" y="0"/>
              <a:ext cx="8764584" cy="1348417"/>
              <a:chOff x="0" y="0"/>
              <a:chExt cx="2050299" cy="315435"/>
            </a:xfrm>
          </p:grpSpPr>
          <p:sp>
            <p:nvSpPr>
              <p:cNvPr id="127" name="Freeform 49">
                <a:extLst>
                  <a:ext uri="{FF2B5EF4-FFF2-40B4-BE49-F238E27FC236}">
                    <a16:creationId xmlns:a16="http://schemas.microsoft.com/office/drawing/2014/main" id="{C65BEC03-840D-5ED9-EBFC-E488453A0D1E}"/>
                  </a:ext>
                </a:extLst>
              </p:cNvPr>
              <p:cNvSpPr/>
              <p:nvPr/>
            </p:nvSpPr>
            <p:spPr>
              <a:xfrm>
                <a:off x="0" y="0"/>
                <a:ext cx="2050298" cy="315435"/>
              </a:xfrm>
              <a:custGeom>
                <a:avLst/>
                <a:gdLst/>
                <a:ahLst/>
                <a:cxnLst/>
                <a:rect l="l" t="t" r="r" b="b"/>
                <a:pathLst>
                  <a:path w="2050298" h="315435">
                    <a:moveTo>
                      <a:pt x="1847098" y="0"/>
                    </a:moveTo>
                    <a:cubicBezTo>
                      <a:pt x="1959323" y="0"/>
                      <a:pt x="2050298" y="70613"/>
                      <a:pt x="2050298" y="157718"/>
                    </a:cubicBezTo>
                    <a:cubicBezTo>
                      <a:pt x="2050298" y="244823"/>
                      <a:pt x="1959323" y="315435"/>
                      <a:pt x="1847098" y="315435"/>
                    </a:cubicBezTo>
                    <a:lnTo>
                      <a:pt x="203200" y="315435"/>
                    </a:lnTo>
                    <a:cubicBezTo>
                      <a:pt x="90976" y="315435"/>
                      <a:pt x="0" y="244823"/>
                      <a:pt x="0" y="157718"/>
                    </a:cubicBezTo>
                    <a:cubicBezTo>
                      <a:pt x="0" y="70613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009EDC"/>
              </a:solidFill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128" name="TextBox 50">
                <a:extLst>
                  <a:ext uri="{FF2B5EF4-FFF2-40B4-BE49-F238E27FC236}">
                    <a16:creationId xmlns:a16="http://schemas.microsoft.com/office/drawing/2014/main" id="{702A0C4A-4D0D-EB2D-4A23-0E71D25AFE0E}"/>
                  </a:ext>
                </a:extLst>
              </p:cNvPr>
              <p:cNvSpPr txBox="1"/>
              <p:nvPr/>
            </p:nvSpPr>
            <p:spPr>
              <a:xfrm>
                <a:off x="0" y="-123825"/>
                <a:ext cx="2050299" cy="4392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endParaRPr/>
              </a:p>
            </p:txBody>
          </p:sp>
        </p:grpSp>
        <p:sp>
          <p:nvSpPr>
            <p:cNvPr id="125" name="TextBox 51">
              <a:extLst>
                <a:ext uri="{FF2B5EF4-FFF2-40B4-BE49-F238E27FC236}">
                  <a16:creationId xmlns:a16="http://schemas.microsoft.com/office/drawing/2014/main" id="{6955CEFF-F35A-BC99-D562-AB6AD1716BF2}"/>
                </a:ext>
              </a:extLst>
            </p:cNvPr>
            <p:cNvSpPr txBox="1"/>
            <p:nvPr/>
          </p:nvSpPr>
          <p:spPr>
            <a:xfrm>
              <a:off x="7117" y="176369"/>
              <a:ext cx="1965307" cy="862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dirty="0">
                  <a:solidFill>
                    <a:srgbClr val="FFFFFF"/>
                  </a:solidFill>
                  <a:latin typeface="Calibri (MS) Bold"/>
                </a:rPr>
                <a:t>$47K+</a:t>
              </a:r>
            </a:p>
          </p:txBody>
        </p:sp>
        <p:sp>
          <p:nvSpPr>
            <p:cNvPr id="126" name="TextBox 52">
              <a:extLst>
                <a:ext uri="{FF2B5EF4-FFF2-40B4-BE49-F238E27FC236}">
                  <a16:creationId xmlns:a16="http://schemas.microsoft.com/office/drawing/2014/main" id="{0EEF0888-187D-996F-FCF1-B4DDF2069B45}"/>
                </a:ext>
              </a:extLst>
            </p:cNvPr>
            <p:cNvSpPr txBox="1"/>
            <p:nvPr/>
          </p:nvSpPr>
          <p:spPr>
            <a:xfrm>
              <a:off x="2184179" y="65406"/>
              <a:ext cx="6404295" cy="112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60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FFFFFF"/>
                  </a:solidFill>
                  <a:latin typeface="Calibri (MS) Bold"/>
                </a:rPr>
                <a:t>Social value of improved employability and earning potential</a:t>
              </a:r>
            </a:p>
          </p:txBody>
        </p:sp>
      </p:grpSp>
      <p:sp>
        <p:nvSpPr>
          <p:cNvPr id="129" name="Freeform 53">
            <a:extLst>
              <a:ext uri="{FF2B5EF4-FFF2-40B4-BE49-F238E27FC236}">
                <a16:creationId xmlns:a16="http://schemas.microsoft.com/office/drawing/2014/main" id="{B6267D74-F856-6912-3756-8FB45B847A99}"/>
              </a:ext>
            </a:extLst>
          </p:cNvPr>
          <p:cNvSpPr/>
          <p:nvPr/>
        </p:nvSpPr>
        <p:spPr>
          <a:xfrm>
            <a:off x="6619740" y="7374206"/>
            <a:ext cx="765255" cy="884381"/>
          </a:xfrm>
          <a:custGeom>
            <a:avLst/>
            <a:gdLst/>
            <a:ahLst/>
            <a:cxnLst/>
            <a:rect l="l" t="t" r="r" b="b"/>
            <a:pathLst>
              <a:path w="1407911" h="1719586">
                <a:moveTo>
                  <a:pt x="0" y="0"/>
                </a:moveTo>
                <a:lnTo>
                  <a:pt x="1407911" y="0"/>
                </a:lnTo>
                <a:lnTo>
                  <a:pt x="1407911" y="1719586"/>
                </a:lnTo>
                <a:lnTo>
                  <a:pt x="0" y="1719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0" name="Freeform 54">
            <a:extLst>
              <a:ext uri="{FF2B5EF4-FFF2-40B4-BE49-F238E27FC236}">
                <a16:creationId xmlns:a16="http://schemas.microsoft.com/office/drawing/2014/main" id="{611A5510-C448-D449-A654-A9CC7E9BB7B4}"/>
              </a:ext>
            </a:extLst>
          </p:cNvPr>
          <p:cNvSpPr/>
          <p:nvPr/>
        </p:nvSpPr>
        <p:spPr>
          <a:xfrm>
            <a:off x="9115867" y="7319329"/>
            <a:ext cx="686861" cy="976883"/>
          </a:xfrm>
          <a:custGeom>
            <a:avLst/>
            <a:gdLst/>
            <a:ahLst/>
            <a:cxnLst/>
            <a:rect l="l" t="t" r="r" b="b"/>
            <a:pathLst>
              <a:path w="1357928" h="1856995">
                <a:moveTo>
                  <a:pt x="0" y="0"/>
                </a:moveTo>
                <a:lnTo>
                  <a:pt x="1357928" y="0"/>
                </a:lnTo>
                <a:lnTo>
                  <a:pt x="1357928" y="1856995"/>
                </a:lnTo>
                <a:lnTo>
                  <a:pt x="0" y="1856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1" name="Freeform 55">
            <a:extLst>
              <a:ext uri="{FF2B5EF4-FFF2-40B4-BE49-F238E27FC236}">
                <a16:creationId xmlns:a16="http://schemas.microsoft.com/office/drawing/2014/main" id="{10F45FE7-719E-837E-285A-A61B99536CF2}"/>
              </a:ext>
            </a:extLst>
          </p:cNvPr>
          <p:cNvSpPr/>
          <p:nvPr/>
        </p:nvSpPr>
        <p:spPr>
          <a:xfrm>
            <a:off x="11291522" y="7401675"/>
            <a:ext cx="948461" cy="976883"/>
          </a:xfrm>
          <a:custGeom>
            <a:avLst/>
            <a:gdLst/>
            <a:ahLst/>
            <a:cxnLst/>
            <a:rect l="l" t="t" r="r" b="b"/>
            <a:pathLst>
              <a:path w="1422028" h="1602285">
                <a:moveTo>
                  <a:pt x="0" y="0"/>
                </a:moveTo>
                <a:lnTo>
                  <a:pt x="1422028" y="0"/>
                </a:lnTo>
                <a:lnTo>
                  <a:pt x="1422028" y="1602285"/>
                </a:lnTo>
                <a:lnTo>
                  <a:pt x="0" y="160228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32" name="Group 56">
            <a:extLst>
              <a:ext uri="{FF2B5EF4-FFF2-40B4-BE49-F238E27FC236}">
                <a16:creationId xmlns:a16="http://schemas.microsoft.com/office/drawing/2014/main" id="{01A142D1-36BE-129B-D5DA-320BECE42DFF}"/>
              </a:ext>
            </a:extLst>
          </p:cNvPr>
          <p:cNvGrpSpPr/>
          <p:nvPr/>
        </p:nvGrpSpPr>
        <p:grpSpPr>
          <a:xfrm>
            <a:off x="13281096" y="1249541"/>
            <a:ext cx="4693393" cy="6967940"/>
            <a:chOff x="0" y="0"/>
            <a:chExt cx="1236120" cy="2087659"/>
          </a:xfrm>
        </p:grpSpPr>
        <p:sp>
          <p:nvSpPr>
            <p:cNvPr id="133" name="Freeform 57">
              <a:extLst>
                <a:ext uri="{FF2B5EF4-FFF2-40B4-BE49-F238E27FC236}">
                  <a16:creationId xmlns:a16="http://schemas.microsoft.com/office/drawing/2014/main" id="{278DDC3E-169D-AA37-456B-A3F4B1F74614}"/>
                </a:ext>
              </a:extLst>
            </p:cNvPr>
            <p:cNvSpPr/>
            <p:nvPr/>
          </p:nvSpPr>
          <p:spPr>
            <a:xfrm>
              <a:off x="0" y="0"/>
              <a:ext cx="1236120" cy="2087659"/>
            </a:xfrm>
            <a:custGeom>
              <a:avLst/>
              <a:gdLst/>
              <a:ahLst/>
              <a:cxnLst/>
              <a:rect l="l" t="t" r="r" b="b"/>
              <a:pathLst>
                <a:path w="1236120" h="2087659">
                  <a:moveTo>
                    <a:pt x="0" y="0"/>
                  </a:moveTo>
                  <a:lnTo>
                    <a:pt x="1236120" y="0"/>
                  </a:lnTo>
                  <a:lnTo>
                    <a:pt x="1236120" y="2087659"/>
                  </a:lnTo>
                  <a:lnTo>
                    <a:pt x="0" y="2087659"/>
                  </a:lnTo>
                  <a:close/>
                </a:path>
              </a:pathLst>
            </a:custGeom>
            <a:solidFill>
              <a:srgbClr val="71A100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134" name="TextBox 58">
              <a:extLst>
                <a:ext uri="{FF2B5EF4-FFF2-40B4-BE49-F238E27FC236}">
                  <a16:creationId xmlns:a16="http://schemas.microsoft.com/office/drawing/2014/main" id="{A56B87E9-09CB-FD77-EE3E-F1D2C57A538C}"/>
                </a:ext>
              </a:extLst>
            </p:cNvPr>
            <p:cNvSpPr txBox="1"/>
            <p:nvPr/>
          </p:nvSpPr>
          <p:spPr>
            <a:xfrm>
              <a:off x="0" y="-95250"/>
              <a:ext cx="1236120" cy="21829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135" name="Group 59">
            <a:extLst>
              <a:ext uri="{FF2B5EF4-FFF2-40B4-BE49-F238E27FC236}">
                <a16:creationId xmlns:a16="http://schemas.microsoft.com/office/drawing/2014/main" id="{A516EC97-3CDD-B20F-8405-6141CD465CDF}"/>
              </a:ext>
            </a:extLst>
          </p:cNvPr>
          <p:cNvGrpSpPr/>
          <p:nvPr/>
        </p:nvGrpSpPr>
        <p:grpSpPr>
          <a:xfrm>
            <a:off x="14307675" y="4092612"/>
            <a:ext cx="2559850" cy="2712868"/>
            <a:chOff x="0" y="0"/>
            <a:chExt cx="674199" cy="812800"/>
          </a:xfrm>
        </p:grpSpPr>
        <p:sp>
          <p:nvSpPr>
            <p:cNvPr id="136" name="Freeform 60">
              <a:extLst>
                <a:ext uri="{FF2B5EF4-FFF2-40B4-BE49-F238E27FC236}">
                  <a16:creationId xmlns:a16="http://schemas.microsoft.com/office/drawing/2014/main" id="{E43D4428-DAA0-8B45-A574-CFD486CE0631}"/>
                </a:ext>
              </a:extLst>
            </p:cNvPr>
            <p:cNvSpPr/>
            <p:nvPr/>
          </p:nvSpPr>
          <p:spPr>
            <a:xfrm>
              <a:off x="0" y="0"/>
              <a:ext cx="674199" cy="812800"/>
            </a:xfrm>
            <a:custGeom>
              <a:avLst/>
              <a:gdLst/>
              <a:ahLst/>
              <a:cxnLst/>
              <a:rect l="l" t="t" r="r" b="b"/>
              <a:pathLst>
                <a:path w="674199" h="812800">
                  <a:moveTo>
                    <a:pt x="337100" y="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812800"/>
                  </a:lnTo>
                  <a:lnTo>
                    <a:pt x="470999" y="812800"/>
                  </a:lnTo>
                  <a:lnTo>
                    <a:pt x="470999" y="406400"/>
                  </a:lnTo>
                  <a:lnTo>
                    <a:pt x="674199" y="406400"/>
                  </a:lnTo>
                  <a:lnTo>
                    <a:pt x="337100" y="0"/>
                  </a:lnTo>
                  <a:close/>
                </a:path>
              </a:pathLst>
            </a:custGeom>
            <a:solidFill>
              <a:srgbClr val="1E1E1E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137" name="TextBox 61">
              <a:extLst>
                <a:ext uri="{FF2B5EF4-FFF2-40B4-BE49-F238E27FC236}">
                  <a16:creationId xmlns:a16="http://schemas.microsoft.com/office/drawing/2014/main" id="{A0678D43-1F78-57FB-E71F-62F1192E7D4D}"/>
                </a:ext>
              </a:extLst>
            </p:cNvPr>
            <p:cNvSpPr txBox="1"/>
            <p:nvPr/>
          </p:nvSpPr>
          <p:spPr>
            <a:xfrm>
              <a:off x="203200" y="6350"/>
              <a:ext cx="267799" cy="806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138" name="Group 62">
            <a:extLst>
              <a:ext uri="{FF2B5EF4-FFF2-40B4-BE49-F238E27FC236}">
                <a16:creationId xmlns:a16="http://schemas.microsoft.com/office/drawing/2014/main" id="{C396EDFD-BFD3-8B80-1A6F-79B9BD60B863}"/>
              </a:ext>
            </a:extLst>
          </p:cNvPr>
          <p:cNvGrpSpPr/>
          <p:nvPr/>
        </p:nvGrpSpPr>
        <p:grpSpPr>
          <a:xfrm>
            <a:off x="13281096" y="1249541"/>
            <a:ext cx="4693393" cy="1605061"/>
            <a:chOff x="0" y="0"/>
            <a:chExt cx="1236120" cy="480891"/>
          </a:xfrm>
        </p:grpSpPr>
        <p:sp>
          <p:nvSpPr>
            <p:cNvPr id="139" name="Freeform 63">
              <a:extLst>
                <a:ext uri="{FF2B5EF4-FFF2-40B4-BE49-F238E27FC236}">
                  <a16:creationId xmlns:a16="http://schemas.microsoft.com/office/drawing/2014/main" id="{CB7824DE-E26E-64CF-1B86-84CC563750A5}"/>
                </a:ext>
              </a:extLst>
            </p:cNvPr>
            <p:cNvSpPr/>
            <p:nvPr/>
          </p:nvSpPr>
          <p:spPr>
            <a:xfrm>
              <a:off x="0" y="0"/>
              <a:ext cx="1236120" cy="480891"/>
            </a:xfrm>
            <a:custGeom>
              <a:avLst/>
              <a:gdLst/>
              <a:ahLst/>
              <a:cxnLst/>
              <a:rect l="l" t="t" r="r" b="b"/>
              <a:pathLst>
                <a:path w="1236120" h="480891">
                  <a:moveTo>
                    <a:pt x="0" y="0"/>
                  </a:moveTo>
                  <a:lnTo>
                    <a:pt x="1236120" y="0"/>
                  </a:lnTo>
                  <a:lnTo>
                    <a:pt x="1236120" y="480891"/>
                  </a:lnTo>
                  <a:lnTo>
                    <a:pt x="0" y="480891"/>
                  </a:lnTo>
                  <a:close/>
                </a:path>
              </a:pathLst>
            </a:custGeom>
            <a:solidFill>
              <a:srgbClr val="2B2C30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140" name="TextBox 64">
              <a:extLst>
                <a:ext uri="{FF2B5EF4-FFF2-40B4-BE49-F238E27FC236}">
                  <a16:creationId xmlns:a16="http://schemas.microsoft.com/office/drawing/2014/main" id="{8791CF2C-F710-D487-1985-07E633224739}"/>
                </a:ext>
              </a:extLst>
            </p:cNvPr>
            <p:cNvSpPr txBox="1"/>
            <p:nvPr/>
          </p:nvSpPr>
          <p:spPr>
            <a:xfrm>
              <a:off x="0" y="-95250"/>
              <a:ext cx="1236120" cy="5761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41" name="TextBox 65">
            <a:extLst>
              <a:ext uri="{FF2B5EF4-FFF2-40B4-BE49-F238E27FC236}">
                <a16:creationId xmlns:a16="http://schemas.microsoft.com/office/drawing/2014/main" id="{BBF92813-F1E4-5904-B234-7C251E0C2BC7}"/>
              </a:ext>
            </a:extLst>
          </p:cNvPr>
          <p:cNvSpPr txBox="1"/>
          <p:nvPr/>
        </p:nvSpPr>
        <p:spPr>
          <a:xfrm>
            <a:off x="788175" y="83553"/>
            <a:ext cx="16711650" cy="830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80"/>
              </a:lnSpc>
              <a:spcBef>
                <a:spcPct val="0"/>
              </a:spcBef>
            </a:pPr>
            <a:r>
              <a:rPr lang="en-US" sz="4414" spc="4">
                <a:solidFill>
                  <a:srgbClr val="2B2C30"/>
                </a:solidFill>
                <a:latin typeface="Calibri (MS) Bold"/>
              </a:rPr>
              <a:t>Illustrating the personal impact the Award has had through numbers.</a:t>
            </a:r>
          </a:p>
        </p:txBody>
      </p:sp>
      <p:sp>
        <p:nvSpPr>
          <p:cNvPr id="142" name="TextBox 66">
            <a:extLst>
              <a:ext uri="{FF2B5EF4-FFF2-40B4-BE49-F238E27FC236}">
                <a16:creationId xmlns:a16="http://schemas.microsoft.com/office/drawing/2014/main" id="{BAEE113D-29E5-FE0A-A9C7-8ECD4AEC7E52}"/>
              </a:ext>
            </a:extLst>
          </p:cNvPr>
          <p:cNvSpPr txBox="1"/>
          <p:nvPr/>
        </p:nvSpPr>
        <p:spPr>
          <a:xfrm>
            <a:off x="1420475" y="1418745"/>
            <a:ext cx="2998665" cy="826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28"/>
              </a:lnSpc>
              <a:spcBef>
                <a:spcPct val="0"/>
              </a:spcBef>
            </a:pPr>
            <a:r>
              <a:rPr lang="en-US" sz="4306" dirty="0">
                <a:solidFill>
                  <a:srgbClr val="FFFFFF"/>
                </a:solidFill>
                <a:latin typeface="Calibri (MS) Bold"/>
              </a:rPr>
              <a:t>$18.4 Million</a:t>
            </a:r>
          </a:p>
        </p:txBody>
      </p:sp>
      <p:sp>
        <p:nvSpPr>
          <p:cNvPr id="143" name="TextBox 67">
            <a:extLst>
              <a:ext uri="{FF2B5EF4-FFF2-40B4-BE49-F238E27FC236}">
                <a16:creationId xmlns:a16="http://schemas.microsoft.com/office/drawing/2014/main" id="{737B47C4-320C-12B8-CA49-AE77F3312930}"/>
              </a:ext>
            </a:extLst>
          </p:cNvPr>
          <p:cNvSpPr txBox="1"/>
          <p:nvPr/>
        </p:nvSpPr>
        <p:spPr>
          <a:xfrm>
            <a:off x="1420475" y="3601300"/>
            <a:ext cx="2998665" cy="826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28"/>
              </a:lnSpc>
              <a:spcBef>
                <a:spcPct val="0"/>
              </a:spcBef>
            </a:pPr>
            <a:r>
              <a:rPr lang="en-US" sz="4306" dirty="0">
                <a:solidFill>
                  <a:srgbClr val="FFFFFF"/>
                </a:solidFill>
                <a:latin typeface="Calibri (MS) Bold"/>
              </a:rPr>
              <a:t>$42.3 Million</a:t>
            </a:r>
          </a:p>
        </p:txBody>
      </p:sp>
      <p:sp>
        <p:nvSpPr>
          <p:cNvPr id="144" name="TextBox 68">
            <a:extLst>
              <a:ext uri="{FF2B5EF4-FFF2-40B4-BE49-F238E27FC236}">
                <a16:creationId xmlns:a16="http://schemas.microsoft.com/office/drawing/2014/main" id="{205E94E8-AF79-8BF8-EEF5-114E4DE0DF2C}"/>
              </a:ext>
            </a:extLst>
          </p:cNvPr>
          <p:cNvSpPr txBox="1"/>
          <p:nvPr/>
        </p:nvSpPr>
        <p:spPr>
          <a:xfrm>
            <a:off x="1335510" y="5783854"/>
            <a:ext cx="2998665" cy="826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28"/>
              </a:lnSpc>
              <a:spcBef>
                <a:spcPct val="0"/>
              </a:spcBef>
            </a:pPr>
            <a:r>
              <a:rPr lang="en-US" sz="4306">
                <a:solidFill>
                  <a:srgbClr val="FFFFFF"/>
                </a:solidFill>
                <a:latin typeface="Calibri (MS) Bold"/>
              </a:rPr>
              <a:t>$1 : $3.15</a:t>
            </a:r>
          </a:p>
        </p:txBody>
      </p:sp>
      <p:sp>
        <p:nvSpPr>
          <p:cNvPr id="145" name="TextBox 69">
            <a:extLst>
              <a:ext uri="{FF2B5EF4-FFF2-40B4-BE49-F238E27FC236}">
                <a16:creationId xmlns:a16="http://schemas.microsoft.com/office/drawing/2014/main" id="{0322A4BD-7DCA-F5B8-9A47-C28C6056291C}"/>
              </a:ext>
            </a:extLst>
          </p:cNvPr>
          <p:cNvSpPr txBox="1"/>
          <p:nvPr/>
        </p:nvSpPr>
        <p:spPr>
          <a:xfrm>
            <a:off x="257232" y="7786013"/>
            <a:ext cx="4670977" cy="1140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  <a:spcBef>
                <a:spcPct val="0"/>
              </a:spcBef>
            </a:pPr>
            <a:r>
              <a:rPr lang="en-US" sz="1599" dirty="0">
                <a:solidFill>
                  <a:srgbClr val="000000"/>
                </a:solidFill>
                <a:latin typeface="Calibri (MS) Bold"/>
              </a:rPr>
              <a:t>*Based on the social value analysis of The Duke of Edinburgh’s International Award Canada in 2022, we estimate that for every $ 1.00 that was invested in the Award, $ 3.15 in social value was generated</a:t>
            </a:r>
          </a:p>
        </p:txBody>
      </p:sp>
      <p:sp>
        <p:nvSpPr>
          <p:cNvPr id="146" name="TextBox 70">
            <a:extLst>
              <a:ext uri="{FF2B5EF4-FFF2-40B4-BE49-F238E27FC236}">
                <a16:creationId xmlns:a16="http://schemas.microsoft.com/office/drawing/2014/main" id="{32C82592-63AB-38BF-6337-908556329CC9}"/>
              </a:ext>
            </a:extLst>
          </p:cNvPr>
          <p:cNvSpPr txBox="1"/>
          <p:nvPr/>
        </p:nvSpPr>
        <p:spPr>
          <a:xfrm>
            <a:off x="13281096" y="1152884"/>
            <a:ext cx="4693393" cy="1718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2400" dirty="0">
                <a:solidFill>
                  <a:srgbClr val="FFFFFF"/>
                </a:solidFill>
                <a:latin typeface="Calibri (MS) Bold"/>
              </a:rPr>
              <a:t>Growing the social value impact of the Award on young people in Canada</a:t>
            </a:r>
          </a:p>
        </p:txBody>
      </p:sp>
      <p:sp>
        <p:nvSpPr>
          <p:cNvPr id="147" name="TextBox 71">
            <a:extLst>
              <a:ext uri="{FF2B5EF4-FFF2-40B4-BE49-F238E27FC236}">
                <a16:creationId xmlns:a16="http://schemas.microsoft.com/office/drawing/2014/main" id="{C84F4D72-D14E-132F-2C1D-EE59D3770752}"/>
              </a:ext>
            </a:extLst>
          </p:cNvPr>
          <p:cNvSpPr txBox="1"/>
          <p:nvPr/>
        </p:nvSpPr>
        <p:spPr>
          <a:xfrm>
            <a:off x="13281096" y="6963028"/>
            <a:ext cx="4693393" cy="68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dirty="0">
                <a:solidFill>
                  <a:srgbClr val="FFFFFF"/>
                </a:solidFill>
                <a:latin typeface="Calibri (MS) Bold"/>
              </a:rPr>
              <a:t>2019</a:t>
            </a:r>
          </a:p>
        </p:txBody>
      </p:sp>
      <p:sp>
        <p:nvSpPr>
          <p:cNvPr id="148" name="TextBox 72">
            <a:extLst>
              <a:ext uri="{FF2B5EF4-FFF2-40B4-BE49-F238E27FC236}">
                <a16:creationId xmlns:a16="http://schemas.microsoft.com/office/drawing/2014/main" id="{0B0E53A3-7EF8-756B-E8DA-27FFF1AB7DCC}"/>
              </a:ext>
            </a:extLst>
          </p:cNvPr>
          <p:cNvSpPr txBox="1"/>
          <p:nvPr/>
        </p:nvSpPr>
        <p:spPr>
          <a:xfrm>
            <a:off x="13337375" y="7500711"/>
            <a:ext cx="4693393" cy="68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dirty="0">
                <a:solidFill>
                  <a:srgbClr val="FFFFFF"/>
                </a:solidFill>
                <a:latin typeface="Calibri (MS) Bold"/>
              </a:rPr>
              <a:t>$6.7 Million</a:t>
            </a:r>
          </a:p>
        </p:txBody>
      </p:sp>
      <p:sp>
        <p:nvSpPr>
          <p:cNvPr id="149" name="TextBox 73">
            <a:extLst>
              <a:ext uri="{FF2B5EF4-FFF2-40B4-BE49-F238E27FC236}">
                <a16:creationId xmlns:a16="http://schemas.microsoft.com/office/drawing/2014/main" id="{A2FDDF6B-1761-7645-5FC8-00217D3433A1}"/>
              </a:ext>
            </a:extLst>
          </p:cNvPr>
          <p:cNvSpPr txBox="1"/>
          <p:nvPr/>
        </p:nvSpPr>
        <p:spPr>
          <a:xfrm>
            <a:off x="13281096" y="3477977"/>
            <a:ext cx="4693393" cy="68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dirty="0">
                <a:solidFill>
                  <a:srgbClr val="FFFFFF"/>
                </a:solidFill>
                <a:latin typeface="Calibri (MS) Bold"/>
              </a:rPr>
              <a:t>$15.1 Million</a:t>
            </a:r>
          </a:p>
        </p:txBody>
      </p:sp>
      <p:sp>
        <p:nvSpPr>
          <p:cNvPr id="150" name="TextBox 74">
            <a:extLst>
              <a:ext uri="{FF2B5EF4-FFF2-40B4-BE49-F238E27FC236}">
                <a16:creationId xmlns:a16="http://schemas.microsoft.com/office/drawing/2014/main" id="{D1A57856-373E-2B32-A08D-330D357DF74D}"/>
              </a:ext>
            </a:extLst>
          </p:cNvPr>
          <p:cNvSpPr txBox="1"/>
          <p:nvPr/>
        </p:nvSpPr>
        <p:spPr>
          <a:xfrm>
            <a:off x="13281096" y="2941611"/>
            <a:ext cx="4693393" cy="68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dirty="0">
                <a:solidFill>
                  <a:srgbClr val="FFFFFF"/>
                </a:solidFill>
                <a:latin typeface="Calibri (MS) Bold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3595651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0561BBC-E45D-9029-C15D-7F044D6BC177}"/>
              </a:ext>
            </a:extLst>
          </p:cNvPr>
          <p:cNvSpPr txBox="1"/>
          <p:nvPr/>
        </p:nvSpPr>
        <p:spPr>
          <a:xfrm>
            <a:off x="5148166" y="9665150"/>
            <a:ext cx="799166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The Duke of Edinburgh's International Award – Canada, All Rights Reserved</a:t>
            </a:r>
          </a:p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Prix international du duc d'Édimbourg </a:t>
            </a: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Canada, tous droits réservés.</a:t>
            </a:r>
            <a:endParaRPr lang="en-CA" sz="135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A344C96D-2D87-387C-4479-9F27C1082616}"/>
              </a:ext>
            </a:extLst>
          </p:cNvPr>
          <p:cNvGrpSpPr/>
          <p:nvPr/>
        </p:nvGrpSpPr>
        <p:grpSpPr>
          <a:xfrm>
            <a:off x="12400613" y="1323285"/>
            <a:ext cx="5186852" cy="7255773"/>
            <a:chOff x="0" y="0"/>
            <a:chExt cx="10295234" cy="11430000"/>
          </a:xfrm>
        </p:grpSpPr>
        <p:pic>
          <p:nvPicPr>
            <p:cNvPr id="3" name="Picture 3">
              <a:extLst>
                <a:ext uri="{FF2B5EF4-FFF2-40B4-BE49-F238E27FC236}">
                  <a16:creationId xmlns:a16="http://schemas.microsoft.com/office/drawing/2014/main" id="{6DC7121B-EC35-C25D-BC37-1A2FFD09E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8803" b="8803"/>
            <a:stretch>
              <a:fillRect/>
            </a:stretch>
          </p:blipFill>
          <p:spPr>
            <a:xfrm>
              <a:off x="0" y="0"/>
              <a:ext cx="10295234" cy="5651500"/>
            </a:xfrm>
            <a:prstGeom prst="rect">
              <a:avLst/>
            </a:prstGeom>
          </p:spPr>
        </p:pic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20F86714-E346-C1A4-76E5-74321F838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8803" b="8803"/>
            <a:stretch>
              <a:fillRect/>
            </a:stretch>
          </p:blipFill>
          <p:spPr>
            <a:xfrm>
              <a:off x="0" y="5778500"/>
              <a:ext cx="10295234" cy="5651500"/>
            </a:xfrm>
            <a:prstGeom prst="rect">
              <a:avLst/>
            </a:prstGeom>
          </p:spPr>
        </p:pic>
      </p:grpSp>
      <p:sp>
        <p:nvSpPr>
          <p:cNvPr id="8" name="AutoShape 5">
            <a:extLst>
              <a:ext uri="{FF2B5EF4-FFF2-40B4-BE49-F238E27FC236}">
                <a16:creationId xmlns:a16="http://schemas.microsoft.com/office/drawing/2014/main" id="{E8BE2352-4F14-D872-AB84-EAF33AD9D26F}"/>
              </a:ext>
            </a:extLst>
          </p:cNvPr>
          <p:cNvSpPr/>
          <p:nvPr/>
        </p:nvSpPr>
        <p:spPr>
          <a:xfrm flipV="1">
            <a:off x="2454734" y="941170"/>
            <a:ext cx="15299606" cy="67358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D10BED20-2F53-4D04-1432-3B5F3C16109D}"/>
              </a:ext>
            </a:extLst>
          </p:cNvPr>
          <p:cNvSpPr txBox="1"/>
          <p:nvPr/>
        </p:nvSpPr>
        <p:spPr>
          <a:xfrm>
            <a:off x="1739935" y="132623"/>
            <a:ext cx="16903684" cy="674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solidFill>
                  <a:srgbClr val="2B2C30"/>
                </a:solidFill>
                <a:latin typeface="Calibri"/>
                <a:cs typeface="Calibri"/>
              </a:rPr>
              <a:t>Teachers gain from becoming Award Leaders too as they make a difference.</a:t>
            </a:r>
          </a:p>
        </p:txBody>
      </p:sp>
      <p:grpSp>
        <p:nvGrpSpPr>
          <p:cNvPr id="10" name="Group 7">
            <a:extLst>
              <a:ext uri="{FF2B5EF4-FFF2-40B4-BE49-F238E27FC236}">
                <a16:creationId xmlns:a16="http://schemas.microsoft.com/office/drawing/2014/main" id="{23B90A6D-33B1-C836-F5CA-21B0E4C7D967}"/>
              </a:ext>
            </a:extLst>
          </p:cNvPr>
          <p:cNvGrpSpPr/>
          <p:nvPr/>
        </p:nvGrpSpPr>
        <p:grpSpPr>
          <a:xfrm>
            <a:off x="2344265" y="1734348"/>
            <a:ext cx="808038" cy="808038"/>
            <a:chOff x="0" y="0"/>
            <a:chExt cx="812800" cy="812800"/>
          </a:xfrm>
        </p:grpSpPr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9271BB62-EA00-DFC1-45B0-1D2C47898FE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CA"/>
            </a:p>
          </p:txBody>
        </p:sp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113285D4-75C7-4C90-0759-0E8CD861F5C7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3" name="Group 10">
            <a:extLst>
              <a:ext uri="{FF2B5EF4-FFF2-40B4-BE49-F238E27FC236}">
                <a16:creationId xmlns:a16="http://schemas.microsoft.com/office/drawing/2014/main" id="{4054B65E-9EF4-DB45-E1BB-1EF3BC25EF49}"/>
              </a:ext>
            </a:extLst>
          </p:cNvPr>
          <p:cNvGrpSpPr/>
          <p:nvPr/>
        </p:nvGrpSpPr>
        <p:grpSpPr>
          <a:xfrm>
            <a:off x="7362618" y="1766148"/>
            <a:ext cx="808038" cy="808038"/>
            <a:chOff x="0" y="0"/>
            <a:chExt cx="812800" cy="812800"/>
          </a:xfrm>
        </p:grpSpPr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E032845D-F5A7-8C7F-DFEE-7DBB14EE14F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id="{8F89C1FD-BE99-E5E5-CD7C-6101F9BFD4EA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6" name="Group 13">
            <a:extLst>
              <a:ext uri="{FF2B5EF4-FFF2-40B4-BE49-F238E27FC236}">
                <a16:creationId xmlns:a16="http://schemas.microsoft.com/office/drawing/2014/main" id="{E4624689-474A-8CA4-E21E-82778F7302AE}"/>
              </a:ext>
            </a:extLst>
          </p:cNvPr>
          <p:cNvGrpSpPr/>
          <p:nvPr/>
        </p:nvGrpSpPr>
        <p:grpSpPr>
          <a:xfrm>
            <a:off x="2344265" y="2852113"/>
            <a:ext cx="808038" cy="808038"/>
            <a:chOff x="0" y="0"/>
            <a:chExt cx="812800" cy="812800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B0953439-1CA2-4CE5-BA3E-DDA9F6A1E32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id="{001C46CE-65C3-8119-E01C-E13C02A97735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9" name="Group 16">
            <a:extLst>
              <a:ext uri="{FF2B5EF4-FFF2-40B4-BE49-F238E27FC236}">
                <a16:creationId xmlns:a16="http://schemas.microsoft.com/office/drawing/2014/main" id="{EAB42BB0-8F4B-8445-D13C-FFBEFE85AAAB}"/>
              </a:ext>
            </a:extLst>
          </p:cNvPr>
          <p:cNvGrpSpPr/>
          <p:nvPr/>
        </p:nvGrpSpPr>
        <p:grpSpPr>
          <a:xfrm>
            <a:off x="7347168" y="2895014"/>
            <a:ext cx="808038" cy="808038"/>
            <a:chOff x="0" y="0"/>
            <a:chExt cx="812800" cy="812800"/>
          </a:xfrm>
        </p:grpSpPr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FA41D100-7D0D-428C-4072-9C8E8126A203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21" name="TextBox 18">
              <a:extLst>
                <a:ext uri="{FF2B5EF4-FFF2-40B4-BE49-F238E27FC236}">
                  <a16:creationId xmlns:a16="http://schemas.microsoft.com/office/drawing/2014/main" id="{A60F5902-CA97-5745-AC50-6DC72FEDA684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2" name="Group 19">
            <a:extLst>
              <a:ext uri="{FF2B5EF4-FFF2-40B4-BE49-F238E27FC236}">
                <a16:creationId xmlns:a16="http://schemas.microsoft.com/office/drawing/2014/main" id="{69BCE6E9-C028-881E-AA5E-37C94F205451}"/>
              </a:ext>
            </a:extLst>
          </p:cNvPr>
          <p:cNvGrpSpPr/>
          <p:nvPr/>
        </p:nvGrpSpPr>
        <p:grpSpPr>
          <a:xfrm>
            <a:off x="2344265" y="3969878"/>
            <a:ext cx="808038" cy="808038"/>
            <a:chOff x="0" y="0"/>
            <a:chExt cx="812800" cy="812800"/>
          </a:xfrm>
        </p:grpSpPr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24241209-A0EA-B9BC-C20F-2D5C2E760421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24" name="TextBox 21">
              <a:extLst>
                <a:ext uri="{FF2B5EF4-FFF2-40B4-BE49-F238E27FC236}">
                  <a16:creationId xmlns:a16="http://schemas.microsoft.com/office/drawing/2014/main" id="{74E1D91E-337E-E460-A27B-C16A7F08BEBD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5" name="Group 22">
            <a:extLst>
              <a:ext uri="{FF2B5EF4-FFF2-40B4-BE49-F238E27FC236}">
                <a16:creationId xmlns:a16="http://schemas.microsoft.com/office/drawing/2014/main" id="{D02CD5C8-9B10-53EC-60C7-4C7B00895938}"/>
              </a:ext>
            </a:extLst>
          </p:cNvPr>
          <p:cNvGrpSpPr/>
          <p:nvPr/>
        </p:nvGrpSpPr>
        <p:grpSpPr>
          <a:xfrm>
            <a:off x="7337523" y="3973005"/>
            <a:ext cx="808038" cy="808038"/>
            <a:chOff x="0" y="0"/>
            <a:chExt cx="812800" cy="812800"/>
          </a:xfrm>
        </p:grpSpPr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73F72499-A0AB-A258-7578-D8BF2BB28FB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27" name="TextBox 24">
              <a:extLst>
                <a:ext uri="{FF2B5EF4-FFF2-40B4-BE49-F238E27FC236}">
                  <a16:creationId xmlns:a16="http://schemas.microsoft.com/office/drawing/2014/main" id="{6EE3610C-3D7C-386F-BCBC-D341BA5D11A1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8" name="Group 25">
            <a:extLst>
              <a:ext uri="{FF2B5EF4-FFF2-40B4-BE49-F238E27FC236}">
                <a16:creationId xmlns:a16="http://schemas.microsoft.com/office/drawing/2014/main" id="{98150E3B-DB4F-488C-E6B5-A8B774D5F2DC}"/>
              </a:ext>
            </a:extLst>
          </p:cNvPr>
          <p:cNvGrpSpPr/>
          <p:nvPr/>
        </p:nvGrpSpPr>
        <p:grpSpPr>
          <a:xfrm>
            <a:off x="2344265" y="5087643"/>
            <a:ext cx="808038" cy="808038"/>
            <a:chOff x="0" y="0"/>
            <a:chExt cx="812800" cy="812800"/>
          </a:xfrm>
        </p:grpSpPr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0EC7D3F8-3941-8697-D97E-71D798921D9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30" name="TextBox 27">
              <a:extLst>
                <a:ext uri="{FF2B5EF4-FFF2-40B4-BE49-F238E27FC236}">
                  <a16:creationId xmlns:a16="http://schemas.microsoft.com/office/drawing/2014/main" id="{4748CCFA-8E1E-F2EC-DC61-804869F1AB58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1" name="Group 28">
            <a:extLst>
              <a:ext uri="{FF2B5EF4-FFF2-40B4-BE49-F238E27FC236}">
                <a16:creationId xmlns:a16="http://schemas.microsoft.com/office/drawing/2014/main" id="{9B339A12-55E5-819A-9803-7E228833800B}"/>
              </a:ext>
            </a:extLst>
          </p:cNvPr>
          <p:cNvGrpSpPr/>
          <p:nvPr/>
        </p:nvGrpSpPr>
        <p:grpSpPr>
          <a:xfrm>
            <a:off x="7362618" y="5095800"/>
            <a:ext cx="808038" cy="808038"/>
            <a:chOff x="0" y="0"/>
            <a:chExt cx="812800" cy="812800"/>
          </a:xfrm>
        </p:grpSpPr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8F82F3B3-8D9C-D080-684A-1E893A5FB05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33" name="TextBox 30">
              <a:extLst>
                <a:ext uri="{FF2B5EF4-FFF2-40B4-BE49-F238E27FC236}">
                  <a16:creationId xmlns:a16="http://schemas.microsoft.com/office/drawing/2014/main" id="{2FB19F0C-ECE7-651D-2106-9CC99F45BA79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4" name="Group 31">
            <a:extLst>
              <a:ext uri="{FF2B5EF4-FFF2-40B4-BE49-F238E27FC236}">
                <a16:creationId xmlns:a16="http://schemas.microsoft.com/office/drawing/2014/main" id="{0F2CA946-0034-A0FC-CCC8-9A3411528889}"/>
              </a:ext>
            </a:extLst>
          </p:cNvPr>
          <p:cNvGrpSpPr/>
          <p:nvPr/>
        </p:nvGrpSpPr>
        <p:grpSpPr>
          <a:xfrm>
            <a:off x="2344265" y="6205408"/>
            <a:ext cx="808038" cy="808038"/>
            <a:chOff x="0" y="0"/>
            <a:chExt cx="812800" cy="812800"/>
          </a:xfrm>
        </p:grpSpPr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E5E69C87-1062-03E7-5FA1-35A7655FAA2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36" name="TextBox 33">
              <a:extLst>
                <a:ext uri="{FF2B5EF4-FFF2-40B4-BE49-F238E27FC236}">
                  <a16:creationId xmlns:a16="http://schemas.microsoft.com/office/drawing/2014/main" id="{B6189146-7858-3675-50D9-B86336EE5F25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7" name="Group 34">
            <a:extLst>
              <a:ext uri="{FF2B5EF4-FFF2-40B4-BE49-F238E27FC236}">
                <a16:creationId xmlns:a16="http://schemas.microsoft.com/office/drawing/2014/main" id="{8C2C31EB-EE31-643C-CCC4-D40FD70603D7}"/>
              </a:ext>
            </a:extLst>
          </p:cNvPr>
          <p:cNvGrpSpPr/>
          <p:nvPr/>
        </p:nvGrpSpPr>
        <p:grpSpPr>
          <a:xfrm>
            <a:off x="7337524" y="6211004"/>
            <a:ext cx="808038" cy="808038"/>
            <a:chOff x="0" y="0"/>
            <a:chExt cx="812800" cy="812800"/>
          </a:xfrm>
        </p:grpSpPr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A3CA26DF-FB1B-EF19-10BF-356572DBDBC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39" name="TextBox 36">
              <a:extLst>
                <a:ext uri="{FF2B5EF4-FFF2-40B4-BE49-F238E27FC236}">
                  <a16:creationId xmlns:a16="http://schemas.microsoft.com/office/drawing/2014/main" id="{00501A88-129E-94D0-3451-9560C0889289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40" name="TextBox 37">
            <a:extLst>
              <a:ext uri="{FF2B5EF4-FFF2-40B4-BE49-F238E27FC236}">
                <a16:creationId xmlns:a16="http://schemas.microsoft.com/office/drawing/2014/main" id="{83376F81-E50C-C884-8A2F-59E5471F47BE}"/>
              </a:ext>
            </a:extLst>
          </p:cNvPr>
          <p:cNvSpPr txBox="1"/>
          <p:nvPr/>
        </p:nvSpPr>
        <p:spPr>
          <a:xfrm>
            <a:off x="2451307" y="1906169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>
                <a:solidFill>
                  <a:srgbClr val="FFFFFF"/>
                </a:solidFill>
                <a:latin typeface="Calibri"/>
                <a:cs typeface="Calibri"/>
              </a:rPr>
              <a:t>01</a:t>
            </a:r>
          </a:p>
        </p:txBody>
      </p:sp>
      <p:sp>
        <p:nvSpPr>
          <p:cNvPr id="41" name="TextBox 38">
            <a:extLst>
              <a:ext uri="{FF2B5EF4-FFF2-40B4-BE49-F238E27FC236}">
                <a16:creationId xmlns:a16="http://schemas.microsoft.com/office/drawing/2014/main" id="{B49857D5-96F0-4927-2FE5-F489F0F00B26}"/>
              </a:ext>
            </a:extLst>
          </p:cNvPr>
          <p:cNvSpPr txBox="1"/>
          <p:nvPr/>
        </p:nvSpPr>
        <p:spPr>
          <a:xfrm>
            <a:off x="7469660" y="1937969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 dirty="0">
                <a:solidFill>
                  <a:srgbClr val="FFFFFF"/>
                </a:solidFill>
                <a:latin typeface="Calibri"/>
                <a:cs typeface="Calibri"/>
              </a:rPr>
              <a:t>07</a:t>
            </a:r>
          </a:p>
        </p:txBody>
      </p:sp>
      <p:sp>
        <p:nvSpPr>
          <p:cNvPr id="42" name="TextBox 39">
            <a:extLst>
              <a:ext uri="{FF2B5EF4-FFF2-40B4-BE49-F238E27FC236}">
                <a16:creationId xmlns:a16="http://schemas.microsoft.com/office/drawing/2014/main" id="{C9CB889B-5D16-2F17-027B-F9F1FF411E3D}"/>
              </a:ext>
            </a:extLst>
          </p:cNvPr>
          <p:cNvSpPr txBox="1"/>
          <p:nvPr/>
        </p:nvSpPr>
        <p:spPr>
          <a:xfrm>
            <a:off x="2451307" y="3023934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>
                <a:solidFill>
                  <a:srgbClr val="FFFFFF"/>
                </a:solidFill>
                <a:latin typeface="Calibri"/>
                <a:cs typeface="Calibri"/>
              </a:rPr>
              <a:t>02</a:t>
            </a:r>
          </a:p>
        </p:txBody>
      </p:sp>
      <p:sp>
        <p:nvSpPr>
          <p:cNvPr id="43" name="TextBox 40">
            <a:extLst>
              <a:ext uri="{FF2B5EF4-FFF2-40B4-BE49-F238E27FC236}">
                <a16:creationId xmlns:a16="http://schemas.microsoft.com/office/drawing/2014/main" id="{0979FA7C-DBA7-7C55-42AD-318E72B13CF4}"/>
              </a:ext>
            </a:extLst>
          </p:cNvPr>
          <p:cNvSpPr txBox="1"/>
          <p:nvPr/>
        </p:nvSpPr>
        <p:spPr>
          <a:xfrm>
            <a:off x="7454210" y="3066835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 dirty="0">
                <a:solidFill>
                  <a:srgbClr val="FFFFFF"/>
                </a:solidFill>
                <a:latin typeface="Calibri"/>
                <a:cs typeface="Calibri"/>
              </a:rPr>
              <a:t>08</a:t>
            </a:r>
          </a:p>
        </p:txBody>
      </p:sp>
      <p:sp>
        <p:nvSpPr>
          <p:cNvPr id="44" name="TextBox 41">
            <a:extLst>
              <a:ext uri="{FF2B5EF4-FFF2-40B4-BE49-F238E27FC236}">
                <a16:creationId xmlns:a16="http://schemas.microsoft.com/office/drawing/2014/main" id="{5749C0BF-BE66-FA58-EBB3-8F5F597703EF}"/>
              </a:ext>
            </a:extLst>
          </p:cNvPr>
          <p:cNvSpPr txBox="1"/>
          <p:nvPr/>
        </p:nvSpPr>
        <p:spPr>
          <a:xfrm>
            <a:off x="2451307" y="4141699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>
                <a:solidFill>
                  <a:srgbClr val="FFFFFF"/>
                </a:solidFill>
                <a:latin typeface="Calibri"/>
                <a:cs typeface="Calibri"/>
              </a:rPr>
              <a:t>03</a:t>
            </a:r>
          </a:p>
        </p:txBody>
      </p:sp>
      <p:sp>
        <p:nvSpPr>
          <p:cNvPr id="45" name="TextBox 42">
            <a:extLst>
              <a:ext uri="{FF2B5EF4-FFF2-40B4-BE49-F238E27FC236}">
                <a16:creationId xmlns:a16="http://schemas.microsoft.com/office/drawing/2014/main" id="{2CAC53AA-74ED-85D4-36C2-CA652B760C8A}"/>
              </a:ext>
            </a:extLst>
          </p:cNvPr>
          <p:cNvSpPr txBox="1"/>
          <p:nvPr/>
        </p:nvSpPr>
        <p:spPr>
          <a:xfrm>
            <a:off x="7444565" y="4144826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 dirty="0">
                <a:solidFill>
                  <a:srgbClr val="FFFFFF"/>
                </a:solidFill>
                <a:latin typeface="Calibri"/>
                <a:cs typeface="Calibri"/>
              </a:rPr>
              <a:t>09</a:t>
            </a:r>
          </a:p>
        </p:txBody>
      </p:sp>
      <p:sp>
        <p:nvSpPr>
          <p:cNvPr id="46" name="TextBox 43">
            <a:extLst>
              <a:ext uri="{FF2B5EF4-FFF2-40B4-BE49-F238E27FC236}">
                <a16:creationId xmlns:a16="http://schemas.microsoft.com/office/drawing/2014/main" id="{329080C7-B344-34BA-0391-3441A4F8CBD9}"/>
              </a:ext>
            </a:extLst>
          </p:cNvPr>
          <p:cNvSpPr txBox="1"/>
          <p:nvPr/>
        </p:nvSpPr>
        <p:spPr>
          <a:xfrm>
            <a:off x="2451307" y="5259464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>
                <a:solidFill>
                  <a:srgbClr val="FFFFFF"/>
                </a:solidFill>
                <a:latin typeface="Calibri"/>
                <a:cs typeface="Calibri"/>
              </a:rPr>
              <a:t>04</a:t>
            </a:r>
          </a:p>
        </p:txBody>
      </p:sp>
      <p:sp>
        <p:nvSpPr>
          <p:cNvPr id="47" name="TextBox 44">
            <a:extLst>
              <a:ext uri="{FF2B5EF4-FFF2-40B4-BE49-F238E27FC236}">
                <a16:creationId xmlns:a16="http://schemas.microsoft.com/office/drawing/2014/main" id="{094EC0FF-9F2D-3768-03B5-B7D5E6066517}"/>
              </a:ext>
            </a:extLst>
          </p:cNvPr>
          <p:cNvSpPr txBox="1"/>
          <p:nvPr/>
        </p:nvSpPr>
        <p:spPr>
          <a:xfrm>
            <a:off x="7469660" y="5267621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</a:p>
        </p:txBody>
      </p:sp>
      <p:sp>
        <p:nvSpPr>
          <p:cNvPr id="48" name="TextBox 45">
            <a:extLst>
              <a:ext uri="{FF2B5EF4-FFF2-40B4-BE49-F238E27FC236}">
                <a16:creationId xmlns:a16="http://schemas.microsoft.com/office/drawing/2014/main" id="{8FB7B068-B311-C2F0-A632-F2C4AA5BF3F3}"/>
              </a:ext>
            </a:extLst>
          </p:cNvPr>
          <p:cNvSpPr txBox="1"/>
          <p:nvPr/>
        </p:nvSpPr>
        <p:spPr>
          <a:xfrm>
            <a:off x="2451307" y="6377229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>
                <a:solidFill>
                  <a:srgbClr val="FFFFFF"/>
                </a:solidFill>
                <a:latin typeface="Calibri"/>
                <a:cs typeface="Calibri"/>
              </a:rPr>
              <a:t>05</a:t>
            </a:r>
          </a:p>
        </p:txBody>
      </p:sp>
      <p:sp>
        <p:nvSpPr>
          <p:cNvPr id="49" name="TextBox 46">
            <a:extLst>
              <a:ext uri="{FF2B5EF4-FFF2-40B4-BE49-F238E27FC236}">
                <a16:creationId xmlns:a16="http://schemas.microsoft.com/office/drawing/2014/main" id="{8630D59D-3C24-D8E7-D3D7-A10D238EF736}"/>
              </a:ext>
            </a:extLst>
          </p:cNvPr>
          <p:cNvSpPr txBox="1"/>
          <p:nvPr/>
        </p:nvSpPr>
        <p:spPr>
          <a:xfrm>
            <a:off x="7444566" y="6382825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</a:p>
        </p:txBody>
      </p:sp>
      <p:sp>
        <p:nvSpPr>
          <p:cNvPr id="50" name="TextBox 47">
            <a:extLst>
              <a:ext uri="{FF2B5EF4-FFF2-40B4-BE49-F238E27FC236}">
                <a16:creationId xmlns:a16="http://schemas.microsoft.com/office/drawing/2014/main" id="{6D0350F2-CFB5-D7F9-17CD-17432CC55ECC}"/>
              </a:ext>
            </a:extLst>
          </p:cNvPr>
          <p:cNvSpPr txBox="1"/>
          <p:nvPr/>
        </p:nvSpPr>
        <p:spPr>
          <a:xfrm>
            <a:off x="3344432" y="1589251"/>
            <a:ext cx="3450312" cy="895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Enhanced Student Engagement</a:t>
            </a:r>
          </a:p>
        </p:txBody>
      </p:sp>
      <p:sp>
        <p:nvSpPr>
          <p:cNvPr id="51" name="TextBox 48">
            <a:extLst>
              <a:ext uri="{FF2B5EF4-FFF2-40B4-BE49-F238E27FC236}">
                <a16:creationId xmlns:a16="http://schemas.microsoft.com/office/drawing/2014/main" id="{DA3DDC88-AA05-545D-8AE6-87C9BEFC0C1B}"/>
              </a:ext>
            </a:extLst>
          </p:cNvPr>
          <p:cNvSpPr txBox="1"/>
          <p:nvPr/>
        </p:nvSpPr>
        <p:spPr>
          <a:xfrm>
            <a:off x="8465931" y="1351646"/>
            <a:ext cx="3481701" cy="1410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600">
                <a:solidFill>
                  <a:srgbClr val="000000"/>
                </a:solidFill>
                <a:latin typeface="Calibri"/>
                <a:cs typeface="Calibri"/>
              </a:rPr>
              <a:t>Improve Your Students’ Preparation for Future Success</a:t>
            </a:r>
          </a:p>
        </p:txBody>
      </p:sp>
      <p:sp>
        <p:nvSpPr>
          <p:cNvPr id="52" name="TextBox 49">
            <a:extLst>
              <a:ext uri="{FF2B5EF4-FFF2-40B4-BE49-F238E27FC236}">
                <a16:creationId xmlns:a16="http://schemas.microsoft.com/office/drawing/2014/main" id="{F2976FFD-388E-179E-023D-E01C5AF4404F}"/>
              </a:ext>
            </a:extLst>
          </p:cNvPr>
          <p:cNvSpPr txBox="1"/>
          <p:nvPr/>
        </p:nvSpPr>
        <p:spPr>
          <a:xfrm>
            <a:off x="3344432" y="2747338"/>
            <a:ext cx="3143563" cy="895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600">
                <a:solidFill>
                  <a:srgbClr val="000000"/>
                </a:solidFill>
                <a:latin typeface="Calibri"/>
                <a:cs typeface="Calibri"/>
              </a:rPr>
              <a:t>Stronger Student-Teacher Relationships</a:t>
            </a:r>
          </a:p>
        </p:txBody>
      </p:sp>
      <p:sp>
        <p:nvSpPr>
          <p:cNvPr id="53" name="TextBox 50">
            <a:extLst>
              <a:ext uri="{FF2B5EF4-FFF2-40B4-BE49-F238E27FC236}">
                <a16:creationId xmlns:a16="http://schemas.microsoft.com/office/drawing/2014/main" id="{F6C39B6C-4D9D-8092-2EC9-51414555F265}"/>
              </a:ext>
            </a:extLst>
          </p:cNvPr>
          <p:cNvSpPr txBox="1"/>
          <p:nvPr/>
        </p:nvSpPr>
        <p:spPr>
          <a:xfrm>
            <a:off x="8450481" y="2972470"/>
            <a:ext cx="3143563" cy="434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Adventure Awaits You</a:t>
            </a:r>
          </a:p>
        </p:txBody>
      </p:sp>
      <p:sp>
        <p:nvSpPr>
          <p:cNvPr id="54" name="TextBox 51">
            <a:extLst>
              <a:ext uri="{FF2B5EF4-FFF2-40B4-BE49-F238E27FC236}">
                <a16:creationId xmlns:a16="http://schemas.microsoft.com/office/drawing/2014/main" id="{9228440A-747A-037F-F9C2-DDFA86754FB5}"/>
              </a:ext>
            </a:extLst>
          </p:cNvPr>
          <p:cNvSpPr txBox="1"/>
          <p:nvPr/>
        </p:nvSpPr>
        <p:spPr>
          <a:xfrm>
            <a:off x="3344432" y="4062535"/>
            <a:ext cx="3450312" cy="434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Activating the Curriculum</a:t>
            </a:r>
          </a:p>
        </p:txBody>
      </p:sp>
      <p:sp>
        <p:nvSpPr>
          <p:cNvPr id="55" name="TextBox 52">
            <a:extLst>
              <a:ext uri="{FF2B5EF4-FFF2-40B4-BE49-F238E27FC236}">
                <a16:creationId xmlns:a16="http://schemas.microsoft.com/office/drawing/2014/main" id="{43FAA403-0956-B22E-F7BD-A1AC9C30E3E9}"/>
              </a:ext>
            </a:extLst>
          </p:cNvPr>
          <p:cNvSpPr txBox="1"/>
          <p:nvPr/>
        </p:nvSpPr>
        <p:spPr>
          <a:xfrm>
            <a:off x="8434642" y="3848069"/>
            <a:ext cx="3143563" cy="895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Personal Fulfillment and Job Satisfaction</a:t>
            </a:r>
          </a:p>
        </p:txBody>
      </p:sp>
      <p:sp>
        <p:nvSpPr>
          <p:cNvPr id="56" name="TextBox 53">
            <a:extLst>
              <a:ext uri="{FF2B5EF4-FFF2-40B4-BE49-F238E27FC236}">
                <a16:creationId xmlns:a16="http://schemas.microsoft.com/office/drawing/2014/main" id="{8F571EF1-F5F0-8538-FF0E-5F27B505F566}"/>
              </a:ext>
            </a:extLst>
          </p:cNvPr>
          <p:cNvSpPr txBox="1"/>
          <p:nvPr/>
        </p:nvSpPr>
        <p:spPr>
          <a:xfrm>
            <a:off x="3344432" y="5182581"/>
            <a:ext cx="3621912" cy="434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Holistic Skill Development</a:t>
            </a:r>
          </a:p>
        </p:txBody>
      </p:sp>
      <p:sp>
        <p:nvSpPr>
          <p:cNvPr id="57" name="TextBox 54">
            <a:extLst>
              <a:ext uri="{FF2B5EF4-FFF2-40B4-BE49-F238E27FC236}">
                <a16:creationId xmlns:a16="http://schemas.microsoft.com/office/drawing/2014/main" id="{E314D039-AC18-B421-2608-86EFEE9AABC9}"/>
              </a:ext>
            </a:extLst>
          </p:cNvPr>
          <p:cNvSpPr txBox="1"/>
          <p:nvPr/>
        </p:nvSpPr>
        <p:spPr>
          <a:xfrm>
            <a:off x="8465931" y="4803230"/>
            <a:ext cx="3143563" cy="1410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Recognition of Experiential Learning Pedagogical Practices</a:t>
            </a:r>
          </a:p>
        </p:txBody>
      </p:sp>
      <p:sp>
        <p:nvSpPr>
          <p:cNvPr id="58" name="TextBox 55">
            <a:extLst>
              <a:ext uri="{FF2B5EF4-FFF2-40B4-BE49-F238E27FC236}">
                <a16:creationId xmlns:a16="http://schemas.microsoft.com/office/drawing/2014/main" id="{8B65D256-C8D6-B196-ACCD-F9313CF528A5}"/>
              </a:ext>
            </a:extLst>
          </p:cNvPr>
          <p:cNvSpPr txBox="1"/>
          <p:nvPr/>
        </p:nvSpPr>
        <p:spPr>
          <a:xfrm>
            <a:off x="3344432" y="6165505"/>
            <a:ext cx="3669806" cy="895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Professional Development Opportunities</a:t>
            </a:r>
          </a:p>
        </p:txBody>
      </p:sp>
      <p:sp>
        <p:nvSpPr>
          <p:cNvPr id="59" name="TextBox 56">
            <a:extLst>
              <a:ext uri="{FF2B5EF4-FFF2-40B4-BE49-F238E27FC236}">
                <a16:creationId xmlns:a16="http://schemas.microsoft.com/office/drawing/2014/main" id="{851E2F8B-7448-6E64-9CAC-74542BAFFFCF}"/>
              </a:ext>
            </a:extLst>
          </p:cNvPr>
          <p:cNvSpPr txBox="1"/>
          <p:nvPr/>
        </p:nvSpPr>
        <p:spPr>
          <a:xfrm>
            <a:off x="8434642" y="6325675"/>
            <a:ext cx="3143563" cy="434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Framework Flexibility</a:t>
            </a:r>
          </a:p>
        </p:txBody>
      </p:sp>
      <p:grpSp>
        <p:nvGrpSpPr>
          <p:cNvPr id="60" name="Group 57">
            <a:extLst>
              <a:ext uri="{FF2B5EF4-FFF2-40B4-BE49-F238E27FC236}">
                <a16:creationId xmlns:a16="http://schemas.microsoft.com/office/drawing/2014/main" id="{2845171B-6A5D-484E-C8EC-5F6520B94ED7}"/>
              </a:ext>
            </a:extLst>
          </p:cNvPr>
          <p:cNvGrpSpPr/>
          <p:nvPr/>
        </p:nvGrpSpPr>
        <p:grpSpPr>
          <a:xfrm>
            <a:off x="2344265" y="7399484"/>
            <a:ext cx="808038" cy="808038"/>
            <a:chOff x="0" y="0"/>
            <a:chExt cx="812800" cy="812800"/>
          </a:xfrm>
        </p:grpSpPr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A8D5B7D1-CF68-BA09-E301-D372F944F65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62" name="TextBox 59">
              <a:extLst>
                <a:ext uri="{FF2B5EF4-FFF2-40B4-BE49-F238E27FC236}">
                  <a16:creationId xmlns:a16="http://schemas.microsoft.com/office/drawing/2014/main" id="{D02250B6-19F8-5C30-E33F-7484EDE7175D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63" name="TextBox 60">
            <a:extLst>
              <a:ext uri="{FF2B5EF4-FFF2-40B4-BE49-F238E27FC236}">
                <a16:creationId xmlns:a16="http://schemas.microsoft.com/office/drawing/2014/main" id="{50EC81B6-DDA1-76FB-5833-9A33D43D3755}"/>
              </a:ext>
            </a:extLst>
          </p:cNvPr>
          <p:cNvSpPr txBox="1"/>
          <p:nvPr/>
        </p:nvSpPr>
        <p:spPr>
          <a:xfrm>
            <a:off x="2451307" y="7571305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>
                <a:solidFill>
                  <a:srgbClr val="FFFFFF"/>
                </a:solidFill>
                <a:latin typeface="Calibri"/>
                <a:cs typeface="Calibri"/>
              </a:rPr>
              <a:t>06</a:t>
            </a:r>
          </a:p>
        </p:txBody>
      </p:sp>
      <p:sp>
        <p:nvSpPr>
          <p:cNvPr id="64" name="TextBox 61">
            <a:extLst>
              <a:ext uri="{FF2B5EF4-FFF2-40B4-BE49-F238E27FC236}">
                <a16:creationId xmlns:a16="http://schemas.microsoft.com/office/drawing/2014/main" id="{839DEC78-C846-2568-1110-3BA353CD08F6}"/>
              </a:ext>
            </a:extLst>
          </p:cNvPr>
          <p:cNvSpPr txBox="1"/>
          <p:nvPr/>
        </p:nvSpPr>
        <p:spPr>
          <a:xfrm>
            <a:off x="3344432" y="7280565"/>
            <a:ext cx="3143563" cy="895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Alignment with Educational Principles</a:t>
            </a:r>
          </a:p>
        </p:txBody>
      </p:sp>
      <p:grpSp>
        <p:nvGrpSpPr>
          <p:cNvPr id="65" name="Group 62">
            <a:extLst>
              <a:ext uri="{FF2B5EF4-FFF2-40B4-BE49-F238E27FC236}">
                <a16:creationId xmlns:a16="http://schemas.microsoft.com/office/drawing/2014/main" id="{C8136BAB-714C-A31D-85BB-2C804B51B93F}"/>
              </a:ext>
            </a:extLst>
          </p:cNvPr>
          <p:cNvGrpSpPr/>
          <p:nvPr/>
        </p:nvGrpSpPr>
        <p:grpSpPr>
          <a:xfrm>
            <a:off x="7325467" y="7350600"/>
            <a:ext cx="808038" cy="808038"/>
            <a:chOff x="0" y="0"/>
            <a:chExt cx="812800" cy="812800"/>
          </a:xfrm>
        </p:grpSpPr>
        <p:sp>
          <p:nvSpPr>
            <p:cNvPr id="66" name="Freeform 63">
              <a:extLst>
                <a:ext uri="{FF2B5EF4-FFF2-40B4-BE49-F238E27FC236}">
                  <a16:creationId xmlns:a16="http://schemas.microsoft.com/office/drawing/2014/main" id="{5FA4CB28-75E8-5E18-C5F9-42340A79873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60644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67" name="TextBox 64">
              <a:extLst>
                <a:ext uri="{FF2B5EF4-FFF2-40B4-BE49-F238E27FC236}">
                  <a16:creationId xmlns:a16="http://schemas.microsoft.com/office/drawing/2014/main" id="{C039B245-648A-69DC-CA30-11C5A2D7605F}"/>
                </a:ext>
              </a:extLst>
            </p:cNvPr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68" name="TextBox 65">
            <a:extLst>
              <a:ext uri="{FF2B5EF4-FFF2-40B4-BE49-F238E27FC236}">
                <a16:creationId xmlns:a16="http://schemas.microsoft.com/office/drawing/2014/main" id="{ED5A3F77-E364-05AA-B701-A6288E247FA5}"/>
              </a:ext>
            </a:extLst>
          </p:cNvPr>
          <p:cNvSpPr txBox="1"/>
          <p:nvPr/>
        </p:nvSpPr>
        <p:spPr>
          <a:xfrm>
            <a:off x="7438703" y="7543587"/>
            <a:ext cx="59395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  <a:spcBef>
                <a:spcPct val="0"/>
              </a:spcBef>
            </a:pPr>
            <a:r>
              <a:rPr lang="en-US" sz="2422" dirty="0">
                <a:solidFill>
                  <a:srgbClr val="FFFFFF"/>
                </a:solidFill>
                <a:latin typeface="Calibri"/>
                <a:cs typeface="Calibri"/>
              </a:rPr>
              <a:t>12</a:t>
            </a:r>
          </a:p>
        </p:txBody>
      </p:sp>
      <p:sp>
        <p:nvSpPr>
          <p:cNvPr id="69" name="TextBox 66">
            <a:extLst>
              <a:ext uri="{FF2B5EF4-FFF2-40B4-BE49-F238E27FC236}">
                <a16:creationId xmlns:a16="http://schemas.microsoft.com/office/drawing/2014/main" id="{E7AB9BA6-6D4B-98C0-1488-1297ABBDA666}"/>
              </a:ext>
            </a:extLst>
          </p:cNvPr>
          <p:cNvSpPr txBox="1"/>
          <p:nvPr/>
        </p:nvSpPr>
        <p:spPr>
          <a:xfrm>
            <a:off x="8422585" y="7181637"/>
            <a:ext cx="3143563" cy="1410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000000"/>
                </a:solidFill>
                <a:latin typeface="Calibri"/>
                <a:cs typeface="Calibri"/>
              </a:rPr>
              <a:t>Personalized Learning and Differentiated Instruction</a:t>
            </a:r>
          </a:p>
        </p:txBody>
      </p:sp>
    </p:spTree>
    <p:extLst>
      <p:ext uri="{BB962C8B-B14F-4D97-AF65-F5344CB8AC3E}">
        <p14:creationId xmlns:p14="http://schemas.microsoft.com/office/powerpoint/2010/main" val="1476166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8E8F344-0829-7392-68A2-04A20BEDF33B}"/>
              </a:ext>
            </a:extLst>
          </p:cNvPr>
          <p:cNvSpPr txBox="1"/>
          <p:nvPr/>
        </p:nvSpPr>
        <p:spPr>
          <a:xfrm>
            <a:off x="5148166" y="9665150"/>
            <a:ext cx="799166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The Duke of Edinburgh's International Award – Canada, All Rights Reserved</a:t>
            </a:r>
          </a:p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Prix international du duc d'Édimbourg</a:t>
            </a: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–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Canada, tous droits réservés.</a:t>
            </a:r>
            <a:endParaRPr lang="en-CA" sz="135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D02E8DCA-DAC8-219E-963A-C9EDB4750C6C}"/>
              </a:ext>
            </a:extLst>
          </p:cNvPr>
          <p:cNvSpPr/>
          <p:nvPr/>
        </p:nvSpPr>
        <p:spPr>
          <a:xfrm>
            <a:off x="13774800" y="8766705"/>
            <a:ext cx="4759294" cy="504013"/>
          </a:xfrm>
          <a:custGeom>
            <a:avLst/>
            <a:gdLst/>
            <a:ahLst/>
            <a:cxnLst/>
            <a:rect l="l" t="t" r="r" b="b"/>
            <a:pathLst>
              <a:path w="4759294" h="504013">
                <a:moveTo>
                  <a:pt x="0" y="0"/>
                </a:moveTo>
                <a:lnTo>
                  <a:pt x="4759293" y="0"/>
                </a:lnTo>
                <a:lnTo>
                  <a:pt x="4759293" y="504013"/>
                </a:lnTo>
                <a:lnTo>
                  <a:pt x="0" y="5040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6495"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E2AB15DD-BC9B-8259-82DA-3D1FE8C718CD}"/>
              </a:ext>
            </a:extLst>
          </p:cNvPr>
          <p:cNvGrpSpPr/>
          <p:nvPr/>
        </p:nvGrpSpPr>
        <p:grpSpPr>
          <a:xfrm>
            <a:off x="13170426" y="2437664"/>
            <a:ext cx="4742181" cy="5880439"/>
            <a:chOff x="0" y="0"/>
            <a:chExt cx="1279723" cy="1586893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CBE09BA-5061-7059-9CC3-BE7681C4C5CB}"/>
                </a:ext>
              </a:extLst>
            </p:cNvPr>
            <p:cNvSpPr/>
            <p:nvPr/>
          </p:nvSpPr>
          <p:spPr>
            <a:xfrm>
              <a:off x="0" y="0"/>
              <a:ext cx="1279723" cy="1586893"/>
            </a:xfrm>
            <a:custGeom>
              <a:avLst/>
              <a:gdLst/>
              <a:ahLst/>
              <a:cxnLst/>
              <a:rect l="l" t="t" r="r" b="b"/>
              <a:pathLst>
                <a:path w="1279723" h="1586893">
                  <a:moveTo>
                    <a:pt x="0" y="0"/>
                  </a:moveTo>
                  <a:lnTo>
                    <a:pt x="1279723" y="0"/>
                  </a:lnTo>
                  <a:lnTo>
                    <a:pt x="1279723" y="1586893"/>
                  </a:lnTo>
                  <a:lnTo>
                    <a:pt x="0" y="1586893"/>
                  </a:lnTo>
                  <a:close/>
                </a:path>
              </a:pathLst>
            </a:custGeom>
            <a:solidFill>
              <a:srgbClr val="E1C72C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4B99C4ED-7224-E819-FE2F-CB95C8A73A8E}"/>
                </a:ext>
              </a:extLst>
            </p:cNvPr>
            <p:cNvSpPr txBox="1"/>
            <p:nvPr/>
          </p:nvSpPr>
          <p:spPr>
            <a:xfrm>
              <a:off x="0" y="-114300"/>
              <a:ext cx="1279723" cy="17011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001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Freeform 7">
            <a:extLst>
              <a:ext uri="{FF2B5EF4-FFF2-40B4-BE49-F238E27FC236}">
                <a16:creationId xmlns:a16="http://schemas.microsoft.com/office/drawing/2014/main" id="{9218BE7C-F343-B22F-D446-CB5E40448C90}"/>
              </a:ext>
            </a:extLst>
          </p:cNvPr>
          <p:cNvSpPr/>
          <p:nvPr/>
        </p:nvSpPr>
        <p:spPr>
          <a:xfrm>
            <a:off x="8234401" y="8766705"/>
            <a:ext cx="4759294" cy="504013"/>
          </a:xfrm>
          <a:custGeom>
            <a:avLst/>
            <a:gdLst/>
            <a:ahLst/>
            <a:cxnLst/>
            <a:rect l="l" t="t" r="r" b="b"/>
            <a:pathLst>
              <a:path w="4759294" h="504013">
                <a:moveTo>
                  <a:pt x="0" y="0"/>
                </a:moveTo>
                <a:lnTo>
                  <a:pt x="4759294" y="0"/>
                </a:lnTo>
                <a:lnTo>
                  <a:pt x="4759294" y="504013"/>
                </a:lnTo>
                <a:lnTo>
                  <a:pt x="0" y="5040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6495"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8">
            <a:extLst>
              <a:ext uri="{FF2B5EF4-FFF2-40B4-BE49-F238E27FC236}">
                <a16:creationId xmlns:a16="http://schemas.microsoft.com/office/drawing/2014/main" id="{3F376431-E9FB-11D6-2C37-04899C05D82A}"/>
              </a:ext>
            </a:extLst>
          </p:cNvPr>
          <p:cNvGrpSpPr/>
          <p:nvPr/>
        </p:nvGrpSpPr>
        <p:grpSpPr>
          <a:xfrm>
            <a:off x="7848991" y="2437664"/>
            <a:ext cx="4742181" cy="5880439"/>
            <a:chOff x="0" y="0"/>
            <a:chExt cx="1279723" cy="1586893"/>
          </a:xfrm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361A35EB-1B67-DF95-ADA0-8FD48BB9D011}"/>
                </a:ext>
              </a:extLst>
            </p:cNvPr>
            <p:cNvSpPr/>
            <p:nvPr/>
          </p:nvSpPr>
          <p:spPr>
            <a:xfrm>
              <a:off x="0" y="0"/>
              <a:ext cx="1279723" cy="1586893"/>
            </a:xfrm>
            <a:custGeom>
              <a:avLst/>
              <a:gdLst/>
              <a:ahLst/>
              <a:cxnLst/>
              <a:rect l="l" t="t" r="r" b="b"/>
              <a:pathLst>
                <a:path w="1279723" h="1586893">
                  <a:moveTo>
                    <a:pt x="0" y="0"/>
                  </a:moveTo>
                  <a:lnTo>
                    <a:pt x="1279723" y="0"/>
                  </a:lnTo>
                  <a:lnTo>
                    <a:pt x="1279723" y="1586893"/>
                  </a:lnTo>
                  <a:lnTo>
                    <a:pt x="0" y="1586893"/>
                  </a:lnTo>
                  <a:close/>
                </a:path>
              </a:pathLst>
            </a:custGeom>
            <a:solidFill>
              <a:srgbClr val="009EDC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F17C9D1C-0ED6-53E3-51B9-CCD46A677FC4}"/>
                </a:ext>
              </a:extLst>
            </p:cNvPr>
            <p:cNvSpPr txBox="1"/>
            <p:nvPr/>
          </p:nvSpPr>
          <p:spPr>
            <a:xfrm>
              <a:off x="0" y="-114300"/>
              <a:ext cx="1279723" cy="17011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001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Freeform 11">
            <a:extLst>
              <a:ext uri="{FF2B5EF4-FFF2-40B4-BE49-F238E27FC236}">
                <a16:creationId xmlns:a16="http://schemas.microsoft.com/office/drawing/2014/main" id="{FF83E5FF-693C-F424-E63D-EF22707047CE}"/>
              </a:ext>
            </a:extLst>
          </p:cNvPr>
          <p:cNvSpPr/>
          <p:nvPr/>
        </p:nvSpPr>
        <p:spPr>
          <a:xfrm>
            <a:off x="2711115" y="8766705"/>
            <a:ext cx="4759294" cy="504013"/>
          </a:xfrm>
          <a:custGeom>
            <a:avLst/>
            <a:gdLst/>
            <a:ahLst/>
            <a:cxnLst/>
            <a:rect l="l" t="t" r="r" b="b"/>
            <a:pathLst>
              <a:path w="4759294" h="504013">
                <a:moveTo>
                  <a:pt x="0" y="0"/>
                </a:moveTo>
                <a:lnTo>
                  <a:pt x="4759293" y="0"/>
                </a:lnTo>
                <a:lnTo>
                  <a:pt x="4759293" y="504013"/>
                </a:lnTo>
                <a:lnTo>
                  <a:pt x="0" y="5040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6495"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5" name="Group 12">
            <a:extLst>
              <a:ext uri="{FF2B5EF4-FFF2-40B4-BE49-F238E27FC236}">
                <a16:creationId xmlns:a16="http://schemas.microsoft.com/office/drawing/2014/main" id="{E9430F46-E0C4-1DF1-3538-FD3296D33216}"/>
              </a:ext>
            </a:extLst>
          </p:cNvPr>
          <p:cNvGrpSpPr/>
          <p:nvPr/>
        </p:nvGrpSpPr>
        <p:grpSpPr>
          <a:xfrm>
            <a:off x="2514882" y="2437664"/>
            <a:ext cx="4742181" cy="5880439"/>
            <a:chOff x="0" y="0"/>
            <a:chExt cx="1279723" cy="1586893"/>
          </a:xfrm>
        </p:grpSpPr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FED5C83-F2B8-F841-993A-03A604135816}"/>
                </a:ext>
              </a:extLst>
            </p:cNvPr>
            <p:cNvSpPr/>
            <p:nvPr/>
          </p:nvSpPr>
          <p:spPr>
            <a:xfrm>
              <a:off x="0" y="0"/>
              <a:ext cx="1279723" cy="1586893"/>
            </a:xfrm>
            <a:custGeom>
              <a:avLst/>
              <a:gdLst/>
              <a:ahLst/>
              <a:cxnLst/>
              <a:rect l="l" t="t" r="r" b="b"/>
              <a:pathLst>
                <a:path w="1279723" h="1586893">
                  <a:moveTo>
                    <a:pt x="0" y="0"/>
                  </a:moveTo>
                  <a:lnTo>
                    <a:pt x="1279723" y="0"/>
                  </a:lnTo>
                  <a:lnTo>
                    <a:pt x="1279723" y="1586893"/>
                  </a:lnTo>
                  <a:lnTo>
                    <a:pt x="0" y="1586893"/>
                  </a:lnTo>
                  <a:close/>
                </a:path>
              </a:pathLst>
            </a:custGeom>
            <a:solidFill>
              <a:srgbClr val="E40046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B50508F9-EEFF-01BA-5D23-1D2E990806C0}"/>
                </a:ext>
              </a:extLst>
            </p:cNvPr>
            <p:cNvSpPr txBox="1"/>
            <p:nvPr/>
          </p:nvSpPr>
          <p:spPr>
            <a:xfrm>
              <a:off x="0" y="-114300"/>
              <a:ext cx="1279723" cy="17011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001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8" name="Group 15">
            <a:extLst>
              <a:ext uri="{FF2B5EF4-FFF2-40B4-BE49-F238E27FC236}">
                <a16:creationId xmlns:a16="http://schemas.microsoft.com/office/drawing/2014/main" id="{41377E34-A0ED-E227-BDA8-04D7F3D1EB0D}"/>
              </a:ext>
            </a:extLst>
          </p:cNvPr>
          <p:cNvGrpSpPr/>
          <p:nvPr/>
        </p:nvGrpSpPr>
        <p:grpSpPr>
          <a:xfrm>
            <a:off x="3704705" y="1256397"/>
            <a:ext cx="2362535" cy="2362535"/>
            <a:chOff x="0" y="0"/>
            <a:chExt cx="812800" cy="812800"/>
          </a:xfrm>
        </p:grpSpPr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2FE1D9AA-22FB-BAFB-2639-EBEA22B25EC1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E1E1E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20" name="TextBox 17">
              <a:extLst>
                <a:ext uri="{FF2B5EF4-FFF2-40B4-BE49-F238E27FC236}">
                  <a16:creationId xmlns:a16="http://schemas.microsoft.com/office/drawing/2014/main" id="{E61C8C01-F504-4C42-1A2D-A369AF1B7EB3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588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1" name="Group 18">
            <a:extLst>
              <a:ext uri="{FF2B5EF4-FFF2-40B4-BE49-F238E27FC236}">
                <a16:creationId xmlns:a16="http://schemas.microsoft.com/office/drawing/2014/main" id="{50865401-5E12-29D1-66FC-A10BC5B4B337}"/>
              </a:ext>
            </a:extLst>
          </p:cNvPr>
          <p:cNvGrpSpPr/>
          <p:nvPr/>
        </p:nvGrpSpPr>
        <p:grpSpPr>
          <a:xfrm>
            <a:off x="9030258" y="1256397"/>
            <a:ext cx="2362535" cy="2362535"/>
            <a:chOff x="0" y="0"/>
            <a:chExt cx="812800" cy="812800"/>
          </a:xfrm>
        </p:grpSpPr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083C4A6C-4EDC-AC38-3514-F7E92B6121BC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A1A1A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14FDA679-CD16-7021-084B-4C2F708DBCDC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588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4" name="Group 21">
            <a:extLst>
              <a:ext uri="{FF2B5EF4-FFF2-40B4-BE49-F238E27FC236}">
                <a16:creationId xmlns:a16="http://schemas.microsoft.com/office/drawing/2014/main" id="{3C9961EB-3AA1-7AB7-10F9-04485D44DB4E}"/>
              </a:ext>
            </a:extLst>
          </p:cNvPr>
          <p:cNvGrpSpPr/>
          <p:nvPr/>
        </p:nvGrpSpPr>
        <p:grpSpPr>
          <a:xfrm>
            <a:off x="14361807" y="1256397"/>
            <a:ext cx="2362535" cy="2362535"/>
            <a:chOff x="0" y="0"/>
            <a:chExt cx="812800" cy="812800"/>
          </a:xfrm>
        </p:grpSpPr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E7D6EDC9-811B-7051-AE08-6149C33F21F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A1A1A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26" name="TextBox 23">
              <a:extLst>
                <a:ext uri="{FF2B5EF4-FFF2-40B4-BE49-F238E27FC236}">
                  <a16:creationId xmlns:a16="http://schemas.microsoft.com/office/drawing/2014/main" id="{18E6E051-24BA-71D7-62BC-397189BBCEC5}"/>
                </a:ext>
              </a:extLst>
            </p:cNvPr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588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7" name="Freeform 24">
            <a:extLst>
              <a:ext uri="{FF2B5EF4-FFF2-40B4-BE49-F238E27FC236}">
                <a16:creationId xmlns:a16="http://schemas.microsoft.com/office/drawing/2014/main" id="{46A3FBA4-4376-509C-2376-16C682465F25}"/>
              </a:ext>
            </a:extLst>
          </p:cNvPr>
          <p:cNvSpPr/>
          <p:nvPr/>
        </p:nvSpPr>
        <p:spPr>
          <a:xfrm>
            <a:off x="4178916" y="1675412"/>
            <a:ext cx="1397000" cy="1524504"/>
          </a:xfrm>
          <a:custGeom>
            <a:avLst/>
            <a:gdLst/>
            <a:ahLst/>
            <a:cxnLst/>
            <a:rect l="l" t="t" r="r" b="b"/>
            <a:pathLst>
              <a:path w="1397000" h="1524504">
                <a:moveTo>
                  <a:pt x="0" y="0"/>
                </a:moveTo>
                <a:lnTo>
                  <a:pt x="1397000" y="0"/>
                </a:lnTo>
                <a:lnTo>
                  <a:pt x="1397000" y="1524504"/>
                </a:lnTo>
                <a:lnTo>
                  <a:pt x="0" y="15245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2FBAB7C2-45A5-A728-D874-C4A130D20799}"/>
              </a:ext>
            </a:extLst>
          </p:cNvPr>
          <p:cNvSpPr/>
          <p:nvPr/>
        </p:nvSpPr>
        <p:spPr>
          <a:xfrm>
            <a:off x="9320764" y="1498824"/>
            <a:ext cx="1798401" cy="1798401"/>
          </a:xfrm>
          <a:custGeom>
            <a:avLst/>
            <a:gdLst/>
            <a:ahLst/>
            <a:cxnLst/>
            <a:rect l="l" t="t" r="r" b="b"/>
            <a:pathLst>
              <a:path w="1798401" h="1798401">
                <a:moveTo>
                  <a:pt x="0" y="0"/>
                </a:moveTo>
                <a:lnTo>
                  <a:pt x="1798401" y="0"/>
                </a:lnTo>
                <a:lnTo>
                  <a:pt x="1798401" y="1798401"/>
                </a:lnTo>
                <a:lnTo>
                  <a:pt x="0" y="17984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9" name="TextBox 26">
            <a:extLst>
              <a:ext uri="{FF2B5EF4-FFF2-40B4-BE49-F238E27FC236}">
                <a16:creationId xmlns:a16="http://schemas.microsoft.com/office/drawing/2014/main" id="{20D091EF-6E81-DEFB-E800-A5004E433658}"/>
              </a:ext>
            </a:extLst>
          </p:cNvPr>
          <p:cNvSpPr txBox="1"/>
          <p:nvPr/>
        </p:nvSpPr>
        <p:spPr>
          <a:xfrm>
            <a:off x="13172541" y="3676082"/>
            <a:ext cx="4740066" cy="35817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Treat Others With Fairness​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Self-confidence​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Empathy​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Resilience​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Volunteerism​</a:t>
            </a:r>
          </a:p>
          <a:p>
            <a:pPr marL="0" lvl="0" indent="0" algn="l">
              <a:lnSpc>
                <a:spcPts val="4001"/>
              </a:lnSpc>
              <a:spcBef>
                <a:spcPct val="0"/>
              </a:spcBef>
            </a:pPr>
            <a:endParaRPr lang="en-US" sz="2899" spc="284" dirty="0">
              <a:solidFill>
                <a:srgbClr val="FDFBFB"/>
              </a:solidFill>
              <a:latin typeface="Calibri"/>
            </a:endParaRPr>
          </a:p>
        </p:txBody>
      </p:sp>
      <p:sp>
        <p:nvSpPr>
          <p:cNvPr id="30" name="Freeform 27">
            <a:extLst>
              <a:ext uri="{FF2B5EF4-FFF2-40B4-BE49-F238E27FC236}">
                <a16:creationId xmlns:a16="http://schemas.microsoft.com/office/drawing/2014/main" id="{DD7A7E34-BECF-F735-3C71-66C0A73AC9B2}"/>
              </a:ext>
            </a:extLst>
          </p:cNvPr>
          <p:cNvSpPr/>
          <p:nvPr/>
        </p:nvSpPr>
        <p:spPr>
          <a:xfrm>
            <a:off x="14641117" y="1376714"/>
            <a:ext cx="1861738" cy="1796577"/>
          </a:xfrm>
          <a:custGeom>
            <a:avLst/>
            <a:gdLst/>
            <a:ahLst/>
            <a:cxnLst/>
            <a:rect l="l" t="t" r="r" b="b"/>
            <a:pathLst>
              <a:path w="1861738" h="1796577">
                <a:moveTo>
                  <a:pt x="0" y="0"/>
                </a:moveTo>
                <a:lnTo>
                  <a:pt x="1861737" y="0"/>
                </a:lnTo>
                <a:lnTo>
                  <a:pt x="1861737" y="1796577"/>
                </a:lnTo>
                <a:lnTo>
                  <a:pt x="0" y="179657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1" name="TextBox 28">
            <a:extLst>
              <a:ext uri="{FF2B5EF4-FFF2-40B4-BE49-F238E27FC236}">
                <a16:creationId xmlns:a16="http://schemas.microsoft.com/office/drawing/2014/main" id="{49140393-762B-8823-5D30-8F78D153F85C}"/>
              </a:ext>
            </a:extLst>
          </p:cNvPr>
          <p:cNvSpPr txBox="1"/>
          <p:nvPr/>
        </p:nvSpPr>
        <p:spPr>
          <a:xfrm>
            <a:off x="1838762" y="133764"/>
            <a:ext cx="16903684" cy="6740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4000" dirty="0">
                <a:solidFill>
                  <a:srgbClr val="2B2C30"/>
                </a:solidFill>
                <a:latin typeface="Calibri"/>
              </a:rPr>
              <a:t>Youth gain these Outcomes and are Future Ready when they do the Award.</a:t>
            </a:r>
          </a:p>
        </p:txBody>
      </p:sp>
      <p:sp>
        <p:nvSpPr>
          <p:cNvPr id="32" name="TextBox 29">
            <a:extLst>
              <a:ext uri="{FF2B5EF4-FFF2-40B4-BE49-F238E27FC236}">
                <a16:creationId xmlns:a16="http://schemas.microsoft.com/office/drawing/2014/main" id="{21CE041D-986E-E859-D716-3442153C1C0A}"/>
              </a:ext>
            </a:extLst>
          </p:cNvPr>
          <p:cNvSpPr txBox="1"/>
          <p:nvPr/>
        </p:nvSpPr>
        <p:spPr>
          <a:xfrm>
            <a:off x="2514882" y="3676082"/>
            <a:ext cx="4740531" cy="40736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Resilience &amp; Determination​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Confidence​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Interpersonal Skills​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Socialization Skills​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Relationship &amp; Leadership​</a:t>
            </a:r>
          </a:p>
          <a:p>
            <a:pPr marL="0" lvl="0" indent="0" algn="l">
              <a:lnSpc>
                <a:spcPts val="4001"/>
              </a:lnSpc>
              <a:spcBef>
                <a:spcPct val="0"/>
              </a:spcBef>
            </a:pPr>
            <a:endParaRPr lang="en-US" sz="2899" spc="284" dirty="0">
              <a:solidFill>
                <a:srgbClr val="FDFBFB"/>
              </a:solidFill>
              <a:latin typeface="Calibri"/>
            </a:endParaRPr>
          </a:p>
        </p:txBody>
      </p:sp>
      <p:sp>
        <p:nvSpPr>
          <p:cNvPr id="33" name="TextBox 30">
            <a:extLst>
              <a:ext uri="{FF2B5EF4-FFF2-40B4-BE49-F238E27FC236}">
                <a16:creationId xmlns:a16="http://schemas.microsoft.com/office/drawing/2014/main" id="{40B5AE94-7B41-BA6A-E472-B3960B3B2940}"/>
              </a:ext>
            </a:extLst>
          </p:cNvPr>
          <p:cNvSpPr txBox="1"/>
          <p:nvPr/>
        </p:nvSpPr>
        <p:spPr>
          <a:xfrm>
            <a:off x="7848991" y="3676082"/>
            <a:ext cx="4741949" cy="40736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Physical Fitness​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Health &amp; Safety Mindset​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Problem Solving Skills​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Success At School​</a:t>
            </a:r>
          </a:p>
          <a:p>
            <a:pPr marL="626109" lvl="1" indent="-313054" algn="l">
              <a:lnSpc>
                <a:spcPts val="4001"/>
              </a:lnSpc>
              <a:buFont typeface="Arial"/>
              <a:buChar char="•"/>
            </a:pPr>
            <a:r>
              <a:rPr lang="en-US" sz="2899" spc="284" dirty="0">
                <a:solidFill>
                  <a:srgbClr val="FDFBFB"/>
                </a:solidFill>
                <a:latin typeface="Calibri"/>
              </a:rPr>
              <a:t>Honesty And Trustworthy​</a:t>
            </a:r>
          </a:p>
          <a:p>
            <a:pPr marL="0" lvl="0" indent="0" algn="l">
              <a:lnSpc>
                <a:spcPts val="4001"/>
              </a:lnSpc>
              <a:spcBef>
                <a:spcPct val="0"/>
              </a:spcBef>
            </a:pPr>
            <a:endParaRPr lang="en-US" sz="2899" spc="284" dirty="0">
              <a:solidFill>
                <a:srgbClr val="FDFBFB"/>
              </a:solidFill>
              <a:latin typeface="Calibri"/>
            </a:endParaRPr>
          </a:p>
        </p:txBody>
      </p:sp>
      <p:sp>
        <p:nvSpPr>
          <p:cNvPr id="34" name="AutoShape 5">
            <a:extLst>
              <a:ext uri="{FF2B5EF4-FFF2-40B4-BE49-F238E27FC236}">
                <a16:creationId xmlns:a16="http://schemas.microsoft.com/office/drawing/2014/main" id="{5BC590EF-A83C-F5A6-59B4-7E4AEAE67A3E}"/>
              </a:ext>
            </a:extLst>
          </p:cNvPr>
          <p:cNvSpPr/>
          <p:nvPr/>
        </p:nvSpPr>
        <p:spPr>
          <a:xfrm flipV="1">
            <a:off x="2454734" y="941170"/>
            <a:ext cx="15299606" cy="67358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6709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5A0DD8-CB1D-6A4E-F4F3-8D3D46135786}"/>
              </a:ext>
            </a:extLst>
          </p:cNvPr>
          <p:cNvSpPr txBox="1"/>
          <p:nvPr/>
        </p:nvSpPr>
        <p:spPr>
          <a:xfrm>
            <a:off x="5148166" y="9665150"/>
            <a:ext cx="799166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The Duke of Edinburgh's International Award – Canada, All Rights Reserved</a:t>
            </a:r>
          </a:p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Prix international du duc d'Édimbourg </a:t>
            </a: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Canada, tous droits réservés.</a:t>
            </a:r>
            <a:endParaRPr lang="en-CA" sz="135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22DBCC47-7258-F984-BA34-AF47198D8E4B}"/>
              </a:ext>
            </a:extLst>
          </p:cNvPr>
          <p:cNvSpPr/>
          <p:nvPr/>
        </p:nvSpPr>
        <p:spPr>
          <a:xfrm flipV="1">
            <a:off x="398172" y="1578587"/>
            <a:ext cx="17621250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D5436087-FEBA-1261-504F-FFCEE1D0EBD7}"/>
              </a:ext>
            </a:extLst>
          </p:cNvPr>
          <p:cNvGrpSpPr/>
          <p:nvPr/>
        </p:nvGrpSpPr>
        <p:grpSpPr>
          <a:xfrm>
            <a:off x="10938831" y="6664393"/>
            <a:ext cx="6686968" cy="2190613"/>
            <a:chOff x="0" y="0"/>
            <a:chExt cx="9880600" cy="3175000"/>
          </a:xfrm>
        </p:grpSpPr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21264EF4-EA28-63F8-92FD-AAE39DF2F1D7}"/>
                </a:ext>
              </a:extLst>
            </p:cNvPr>
            <p:cNvSpPr/>
            <p:nvPr/>
          </p:nvSpPr>
          <p:spPr>
            <a:xfrm>
              <a:off x="0" y="0"/>
              <a:ext cx="3175000" cy="3175000"/>
            </a:xfrm>
            <a:custGeom>
              <a:avLst/>
              <a:gdLst/>
              <a:ahLst/>
              <a:cxnLst/>
              <a:rect l="l" t="t" r="r" b="b"/>
              <a:pathLst>
                <a:path w="3175000" h="3175000">
                  <a:moveTo>
                    <a:pt x="0" y="0"/>
                  </a:moveTo>
                  <a:lnTo>
                    <a:pt x="3175000" y="0"/>
                  </a:lnTo>
                  <a:lnTo>
                    <a:pt x="3175000" y="3175000"/>
                  </a:lnTo>
                  <a:lnTo>
                    <a:pt x="0" y="317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r="-10347" b="-10347"/>
              </a:stretch>
            </a:blipFill>
          </p:spPr>
          <p:txBody>
            <a:bodyPr/>
            <a:lstStyle/>
            <a:p>
              <a:endParaRPr lang="en-CA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92092F67-5E44-0AB8-A1E5-3D57FE130EB4}"/>
                </a:ext>
              </a:extLst>
            </p:cNvPr>
            <p:cNvSpPr/>
            <p:nvPr/>
          </p:nvSpPr>
          <p:spPr>
            <a:xfrm>
              <a:off x="3352800" y="0"/>
              <a:ext cx="3175000" cy="3175000"/>
            </a:xfrm>
            <a:custGeom>
              <a:avLst/>
              <a:gdLst/>
              <a:ahLst/>
              <a:cxnLst/>
              <a:rect l="l" t="t" r="r" b="b"/>
              <a:pathLst>
                <a:path w="3175000" h="3175000">
                  <a:moveTo>
                    <a:pt x="0" y="0"/>
                  </a:moveTo>
                  <a:lnTo>
                    <a:pt x="3175000" y="0"/>
                  </a:lnTo>
                  <a:lnTo>
                    <a:pt x="3175000" y="3175000"/>
                  </a:lnTo>
                  <a:lnTo>
                    <a:pt x="0" y="317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6865" b="-6865"/>
              </a:stretch>
            </a:blipFill>
          </p:spPr>
          <p:txBody>
            <a:bodyPr/>
            <a:lstStyle/>
            <a:p>
              <a:endParaRPr lang="en-CA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0EF79859-A72D-2950-D062-09236327B682}"/>
                </a:ext>
              </a:extLst>
            </p:cNvPr>
            <p:cNvSpPr/>
            <p:nvPr/>
          </p:nvSpPr>
          <p:spPr>
            <a:xfrm>
              <a:off x="6705600" y="0"/>
              <a:ext cx="3175000" cy="3175000"/>
            </a:xfrm>
            <a:custGeom>
              <a:avLst/>
              <a:gdLst/>
              <a:ahLst/>
              <a:cxnLst/>
              <a:rect l="l" t="t" r="r" b="b"/>
              <a:pathLst>
                <a:path w="3175000" h="3175000">
                  <a:moveTo>
                    <a:pt x="0" y="0"/>
                  </a:moveTo>
                  <a:lnTo>
                    <a:pt x="3175000" y="0"/>
                  </a:lnTo>
                  <a:lnTo>
                    <a:pt x="3175000" y="3175000"/>
                  </a:lnTo>
                  <a:lnTo>
                    <a:pt x="0" y="317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r="-1455" b="-1455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0" name="AutoShape 7">
            <a:extLst>
              <a:ext uri="{FF2B5EF4-FFF2-40B4-BE49-F238E27FC236}">
                <a16:creationId xmlns:a16="http://schemas.microsoft.com/office/drawing/2014/main" id="{EDA22D92-1C17-3B21-5C92-EB2A5A7A2EB4}"/>
              </a:ext>
            </a:extLst>
          </p:cNvPr>
          <p:cNvSpPr/>
          <p:nvPr/>
        </p:nvSpPr>
        <p:spPr>
          <a:xfrm>
            <a:off x="773162" y="4147985"/>
            <a:ext cx="16306800" cy="0"/>
          </a:xfrm>
          <a:prstGeom prst="line">
            <a:avLst/>
          </a:prstGeom>
          <a:ln w="38100" cap="flat">
            <a:solidFill>
              <a:srgbClr val="2B2C3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5EB7F8D7-62D7-BA33-ACEB-E1D3E22AE616}"/>
              </a:ext>
            </a:extLst>
          </p:cNvPr>
          <p:cNvSpPr/>
          <p:nvPr/>
        </p:nvSpPr>
        <p:spPr>
          <a:xfrm flipV="1">
            <a:off x="6431001" y="1907608"/>
            <a:ext cx="0" cy="4756785"/>
          </a:xfrm>
          <a:prstGeom prst="line">
            <a:avLst/>
          </a:prstGeom>
          <a:ln w="38100" cap="flat">
            <a:solidFill>
              <a:srgbClr val="2B2C3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2" name="AutoShape 9">
            <a:extLst>
              <a:ext uri="{FF2B5EF4-FFF2-40B4-BE49-F238E27FC236}">
                <a16:creationId xmlns:a16="http://schemas.microsoft.com/office/drawing/2014/main" id="{08791237-3E13-572D-AA87-5C809F9028E4}"/>
              </a:ext>
            </a:extLst>
          </p:cNvPr>
          <p:cNvSpPr/>
          <p:nvPr/>
        </p:nvSpPr>
        <p:spPr>
          <a:xfrm>
            <a:off x="6602462" y="6809794"/>
            <a:ext cx="10477500" cy="0"/>
          </a:xfrm>
          <a:prstGeom prst="line">
            <a:avLst/>
          </a:prstGeom>
          <a:ln w="38100" cap="flat">
            <a:solidFill>
              <a:srgbClr val="2B2C3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3" name="AutoShape 10">
            <a:extLst>
              <a:ext uri="{FF2B5EF4-FFF2-40B4-BE49-F238E27FC236}">
                <a16:creationId xmlns:a16="http://schemas.microsoft.com/office/drawing/2014/main" id="{5B091FF9-1C97-BB0A-CC88-ADEDB351F5B3}"/>
              </a:ext>
            </a:extLst>
          </p:cNvPr>
          <p:cNvSpPr/>
          <p:nvPr/>
        </p:nvSpPr>
        <p:spPr>
          <a:xfrm flipH="1" flipV="1">
            <a:off x="9534586" y="6957655"/>
            <a:ext cx="17976" cy="1318255"/>
          </a:xfrm>
          <a:prstGeom prst="line">
            <a:avLst/>
          </a:prstGeom>
          <a:ln w="38100" cap="flat">
            <a:solidFill>
              <a:srgbClr val="2B2C3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4DEC2A83-7AD4-160A-6251-FCD57BC174DB}"/>
              </a:ext>
            </a:extLst>
          </p:cNvPr>
          <p:cNvSpPr txBox="1"/>
          <p:nvPr/>
        </p:nvSpPr>
        <p:spPr>
          <a:xfrm>
            <a:off x="398162" y="-38441"/>
            <a:ext cx="17561012" cy="161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4400">
                <a:solidFill>
                  <a:srgbClr val="2B2C30"/>
                </a:solidFill>
                <a:latin typeface="Calibri (MS) Bold"/>
              </a:rPr>
              <a:t>The Framework gives your students the skills/aptitudes they need to be future ready.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EDE97A83-6492-00D9-DA8A-BB56F24807FD}"/>
              </a:ext>
            </a:extLst>
          </p:cNvPr>
          <p:cNvSpPr txBox="1"/>
          <p:nvPr/>
        </p:nvSpPr>
        <p:spPr>
          <a:xfrm>
            <a:off x="753523" y="2200432"/>
            <a:ext cx="4858751" cy="1318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2B2C30"/>
                </a:solidFill>
                <a:latin typeface="Calibri (MS) Bold"/>
              </a:rPr>
              <a:t>A. Youth between the ages of 14 and 24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CAAFCC58-D335-DECB-5895-320D40985602}"/>
              </a:ext>
            </a:extLst>
          </p:cNvPr>
          <p:cNvSpPr txBox="1"/>
          <p:nvPr/>
        </p:nvSpPr>
        <p:spPr>
          <a:xfrm>
            <a:off x="7080647" y="2200432"/>
            <a:ext cx="9903470" cy="1318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2B2C30"/>
                </a:solidFill>
                <a:latin typeface="Calibri (MS) Bold"/>
              </a:rPr>
              <a:t>B. Three Award levels - Bronze, Silver, and Gold - to challenge youth as they progress.</a:t>
            </a: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2196F4CD-49AA-7133-DE66-0AEF343F7EC5}"/>
              </a:ext>
            </a:extLst>
          </p:cNvPr>
          <p:cNvSpPr txBox="1"/>
          <p:nvPr/>
        </p:nvSpPr>
        <p:spPr>
          <a:xfrm>
            <a:off x="7080647" y="4447963"/>
            <a:ext cx="10125056" cy="1956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2B2C30"/>
                </a:solidFill>
                <a:latin typeface="Calibri (MS) Bold"/>
              </a:rPr>
              <a:t>D. The minimum time to complete each Award level: Bronze (6 months), Silver (12 months), and Gold (18 months).</a:t>
            </a: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235999EF-5A03-C7CF-A756-E03B69949263}"/>
              </a:ext>
            </a:extLst>
          </p:cNvPr>
          <p:cNvSpPr txBox="1"/>
          <p:nvPr/>
        </p:nvSpPr>
        <p:spPr>
          <a:xfrm>
            <a:off x="726988" y="4409678"/>
            <a:ext cx="5259495" cy="25263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 dirty="0">
                <a:solidFill>
                  <a:srgbClr val="2B2C30"/>
                </a:solidFill>
                <a:latin typeface="Calibri (MS) Bold"/>
              </a:rPr>
              <a:t>C. Four sections of the Award: Physical Recreation, Skills, Voluntary Service, and Adventurous Journey.</a:t>
            </a:r>
          </a:p>
        </p:txBody>
      </p:sp>
      <p:sp>
        <p:nvSpPr>
          <p:cNvPr id="19" name="TextBox 16">
            <a:extLst>
              <a:ext uri="{FF2B5EF4-FFF2-40B4-BE49-F238E27FC236}">
                <a16:creationId xmlns:a16="http://schemas.microsoft.com/office/drawing/2014/main" id="{AFDDBCEA-E7A1-7A5C-A97C-0D638611996E}"/>
              </a:ext>
            </a:extLst>
          </p:cNvPr>
          <p:cNvSpPr txBox="1"/>
          <p:nvPr/>
        </p:nvSpPr>
        <p:spPr>
          <a:xfrm>
            <a:off x="662201" y="7195061"/>
            <a:ext cx="8481799" cy="1318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 dirty="0">
                <a:solidFill>
                  <a:srgbClr val="2B2C30"/>
                </a:solidFill>
                <a:latin typeface="Calibri (MS) Bold"/>
              </a:rPr>
              <a:t>At the Gold Award level, there is an additional fifth section, the Gold Project.</a:t>
            </a:r>
          </a:p>
        </p:txBody>
      </p:sp>
    </p:spTree>
    <p:extLst>
      <p:ext uri="{BB962C8B-B14F-4D97-AF65-F5344CB8AC3E}">
        <p14:creationId xmlns:p14="http://schemas.microsoft.com/office/powerpoint/2010/main" val="2776238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5A0DD8-CB1D-6A4E-F4F3-8D3D46135786}"/>
              </a:ext>
            </a:extLst>
          </p:cNvPr>
          <p:cNvSpPr txBox="1"/>
          <p:nvPr/>
        </p:nvSpPr>
        <p:spPr>
          <a:xfrm>
            <a:off x="5148166" y="9665150"/>
            <a:ext cx="799166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The Duke of Edinburgh's International Award – Canada, All Rights Reserved</a:t>
            </a:r>
          </a:p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Prix international du duc d'Édimbourg </a:t>
            </a: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Canada, tous droits réservés.</a:t>
            </a:r>
            <a:endParaRPr lang="en-CA" sz="135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061C49FC-236E-D10F-0599-147ABB0F9E8E}"/>
              </a:ext>
            </a:extLst>
          </p:cNvPr>
          <p:cNvSpPr/>
          <p:nvPr/>
        </p:nvSpPr>
        <p:spPr>
          <a:xfrm flipV="1">
            <a:off x="932861" y="1569718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E54AF1FD-715D-80F3-0918-5D198C46437B}"/>
              </a:ext>
            </a:extLst>
          </p:cNvPr>
          <p:cNvSpPr txBox="1"/>
          <p:nvPr/>
        </p:nvSpPr>
        <p:spPr>
          <a:xfrm>
            <a:off x="788175" y="170813"/>
            <a:ext cx="16711650" cy="1505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39"/>
              </a:lnSpc>
              <a:spcBef>
                <a:spcPct val="0"/>
              </a:spcBef>
            </a:pPr>
            <a:r>
              <a:rPr lang="en-US" sz="4099" spc="4">
                <a:solidFill>
                  <a:srgbClr val="2B2C30"/>
                </a:solidFill>
                <a:latin typeface="Calibri (MS) Bold"/>
              </a:rPr>
              <a:t>Participant develop their skills through a variety of different activities - crafting a well-rounded future for themselves.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D488CB6-B4CE-C5B7-C3D9-ED2FF4F6F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051108"/>
              </p:ext>
            </p:extLst>
          </p:nvPr>
        </p:nvGraphicFramePr>
        <p:xfrm>
          <a:off x="468135" y="1955673"/>
          <a:ext cx="17351730" cy="6375654"/>
        </p:xfrm>
        <a:graphic>
          <a:graphicData uri="http://schemas.openxmlformats.org/drawingml/2006/table">
            <a:tbl>
              <a:tblPr/>
              <a:tblGrid>
                <a:gridCol w="3470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0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03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703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703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50185"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50">
                          <a:solidFill>
                            <a:srgbClr val="000000"/>
                          </a:solidFill>
                          <a:latin typeface="Calibri"/>
                        </a:rPr>
                        <a:t>Physical Recreation </a:t>
                      </a:r>
                      <a:endParaRPr lang="en-US" sz="275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00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50">
                          <a:solidFill>
                            <a:srgbClr val="000000"/>
                          </a:solidFill>
                          <a:latin typeface="Calibri"/>
                        </a:rPr>
                        <a:t>Skills </a:t>
                      </a:r>
                      <a:endParaRPr lang="en-US" sz="275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E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50" dirty="0">
                          <a:solidFill>
                            <a:srgbClr val="000000"/>
                          </a:solidFill>
                          <a:latin typeface="Calibri"/>
                        </a:rPr>
                        <a:t>Voluntary Service </a:t>
                      </a:r>
                      <a:endParaRPr lang="en-US" sz="2750" dirty="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72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50">
                          <a:solidFill>
                            <a:srgbClr val="000000"/>
                          </a:solidFill>
                          <a:latin typeface="Calibri"/>
                        </a:rPr>
                        <a:t>Adventurous Journey </a:t>
                      </a:r>
                      <a:endParaRPr lang="en-US" sz="275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A1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</a:pPr>
                      <a:r>
                        <a:rPr lang="en-US" sz="2750">
                          <a:solidFill>
                            <a:srgbClr val="000000"/>
                          </a:solidFill>
                          <a:latin typeface="Calibri"/>
                        </a:rPr>
                        <a:t>Gold Project (Gold Award only)</a:t>
                      </a:r>
                      <a:endParaRPr lang="en-US" sz="110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25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7236"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50">
                          <a:solidFill>
                            <a:srgbClr val="000000"/>
                          </a:solidFill>
                          <a:latin typeface="Calibri"/>
                        </a:rPr>
                        <a:t>Encourages young people to improve their fitness and performance, and enjoy healthy lifestyles for good mental and physical well-being. </a:t>
                      </a:r>
                      <a:endParaRPr lang="en-US" sz="275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50">
                          <a:solidFill>
                            <a:srgbClr val="000000"/>
                          </a:solidFill>
                          <a:latin typeface="Calibri"/>
                        </a:rPr>
                        <a:t>Enables participants to develop their talents, broaden their abilities, increase their self-confidence and improve their employability. </a:t>
                      </a:r>
                      <a:endParaRPr lang="en-US" sz="275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50">
                          <a:solidFill>
                            <a:srgbClr val="000000"/>
                          </a:solidFill>
                          <a:latin typeface="Calibri"/>
                        </a:rPr>
                        <a:t>Participants volunteer in their communities, make a positive contribution to society and demonstrate social responsibility. </a:t>
                      </a:r>
                      <a:endParaRPr lang="en-US" sz="275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50" dirty="0">
                          <a:solidFill>
                            <a:srgbClr val="000000"/>
                          </a:solidFill>
                          <a:latin typeface="Calibri"/>
                        </a:rPr>
                        <a:t>Encouraging a spirit of adventure and discovery while planning and undertaking a journey in a group. Developing self-reliance and overcoming real-life challenges in a team setting.​</a:t>
                      </a:r>
                      <a:endParaRPr lang="en-US" sz="2750" dirty="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50" dirty="0">
                          <a:solidFill>
                            <a:srgbClr val="000000"/>
                          </a:solidFill>
                          <a:latin typeface="Calibri"/>
                        </a:rPr>
                        <a:t>Participants broaden their experience by staying in an unfamiliar environment with other young people, taking part in a worthwhile project and building new relationships. </a:t>
                      </a:r>
                      <a:endParaRPr lang="en-US" sz="2750" dirty="0">
                        <a:latin typeface="Calibri"/>
                      </a:endParaRPr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9A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2515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0561BBC-E45D-9029-C15D-7F044D6BC177}"/>
              </a:ext>
            </a:extLst>
          </p:cNvPr>
          <p:cNvSpPr txBox="1"/>
          <p:nvPr/>
        </p:nvSpPr>
        <p:spPr>
          <a:xfrm>
            <a:off x="5148166" y="9665150"/>
            <a:ext cx="799166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The Duke of Edinburgh's International Award – Canada, All Rights Reserved</a:t>
            </a:r>
          </a:p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Prix international du duc d'Édimbourg </a:t>
            </a: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Canada, tous droits réservés.</a:t>
            </a:r>
            <a:endParaRPr lang="en-CA" sz="135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6598B110-0497-654A-32F0-13FBC54D24B2}"/>
              </a:ext>
            </a:extLst>
          </p:cNvPr>
          <p:cNvSpPr/>
          <p:nvPr/>
        </p:nvSpPr>
        <p:spPr>
          <a:xfrm flipV="1">
            <a:off x="2065598" y="1050587"/>
            <a:ext cx="15747545" cy="49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F07FD6DB-DB66-AB54-968D-02D912BBE413}"/>
              </a:ext>
            </a:extLst>
          </p:cNvPr>
          <p:cNvSpPr txBox="1"/>
          <p:nvPr/>
        </p:nvSpPr>
        <p:spPr>
          <a:xfrm>
            <a:off x="1825070" y="153871"/>
            <a:ext cx="16711650" cy="685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39"/>
              </a:lnSpc>
              <a:spcBef>
                <a:spcPct val="0"/>
              </a:spcBef>
            </a:pPr>
            <a:r>
              <a:rPr lang="en-US" sz="3600" b="1" spc="4" dirty="0">
                <a:solidFill>
                  <a:srgbClr val="2B2C30"/>
                </a:solidFill>
                <a:ea typeface="+mn-lt"/>
                <a:cs typeface="+mn-lt"/>
              </a:rPr>
              <a:t>Award Delivery is streamlined and accessible through these resources.</a:t>
            </a:r>
            <a:endParaRPr lang="en-US" sz="3600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912A82A-E42B-E6AE-4EBC-00B83F49C2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6308843"/>
              </p:ext>
            </p:extLst>
          </p:nvPr>
        </p:nvGraphicFramePr>
        <p:xfrm>
          <a:off x="2548647" y="1608904"/>
          <a:ext cx="15264496" cy="6485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98748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8E8F344-0829-7392-68A2-04A20BEDF33B}"/>
              </a:ext>
            </a:extLst>
          </p:cNvPr>
          <p:cNvSpPr txBox="1"/>
          <p:nvPr/>
        </p:nvSpPr>
        <p:spPr>
          <a:xfrm>
            <a:off x="5148166" y="9665150"/>
            <a:ext cx="799166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The Duke of Edinburgh's International Award – Canada, All Rights Reserved</a:t>
            </a:r>
          </a:p>
          <a:p>
            <a:pPr algn="ctr" defTabSz="1371600">
              <a:tabLst>
                <a:tab pos="4457700" algn="ctr"/>
                <a:tab pos="8915400" algn="r"/>
              </a:tabLst>
            </a:pP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© 2024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Prix international du duc d'Édimbourg</a:t>
            </a:r>
            <a:r>
              <a:rPr lang="en-CA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– </a:t>
            </a:r>
            <a:r>
              <a:rPr lang="fr-FR" sz="135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Canada, tous droits réservés.</a:t>
            </a:r>
            <a:endParaRPr lang="en-CA" sz="1350" kern="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115E2A7F-438A-C498-99A4-F45D16F837E2}"/>
              </a:ext>
            </a:extLst>
          </p:cNvPr>
          <p:cNvSpPr txBox="1"/>
          <p:nvPr/>
        </p:nvSpPr>
        <p:spPr>
          <a:xfrm>
            <a:off x="2565670" y="1294792"/>
            <a:ext cx="15010893" cy="1181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480"/>
              </a:lnSpc>
              <a:spcBef>
                <a:spcPct val="0"/>
              </a:spcBef>
            </a:pPr>
            <a:r>
              <a:rPr lang="en-US" sz="7900" spc="7" dirty="0">
                <a:solidFill>
                  <a:srgbClr val="2B2C30"/>
                </a:solidFill>
                <a:latin typeface="Calibri"/>
                <a:ea typeface="Calibri"/>
                <a:cs typeface="Calibri"/>
              </a:rPr>
              <a:t>Next Steps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2C01922-4771-2336-BD5A-8D516AC89140}"/>
              </a:ext>
            </a:extLst>
          </p:cNvPr>
          <p:cNvSpPr txBox="1"/>
          <p:nvPr/>
        </p:nvSpPr>
        <p:spPr>
          <a:xfrm>
            <a:off x="2565670" y="3053340"/>
            <a:ext cx="15010893" cy="6027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2B2C30"/>
                </a:solidFill>
                <a:latin typeface="Calibri"/>
                <a:ea typeface="Calibri"/>
                <a:cs typeface="Calibri"/>
              </a:rPr>
              <a:t>Ready to take the next step and start the process of becoming an Award Centre?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AAA84B-45D3-C47E-0BA3-60DB600784D2}"/>
              </a:ext>
            </a:extLst>
          </p:cNvPr>
          <p:cNvSpPr txBox="1"/>
          <p:nvPr/>
        </p:nvSpPr>
        <p:spPr>
          <a:xfrm>
            <a:off x="2565670" y="4439913"/>
            <a:ext cx="15010893" cy="236417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5400" dirty="0">
                <a:solidFill>
                  <a:srgbClr val="2B2C30"/>
                </a:solidFill>
                <a:latin typeface="Calibri"/>
                <a:ea typeface="Calibri"/>
                <a:cs typeface="Calibri"/>
                <a:hlinkClick r:id="rId3"/>
              </a:rPr>
              <a:t>Click here to start the process of becoming an Award Centre!</a:t>
            </a:r>
            <a:endParaRPr lang="en-US" sz="54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450342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205B3968-48CC-4CA2-8102-EE6406B0857F}" vid="{B20C5894-E0C6-4D64-93E3-B812F79BB4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nager xmlns="67b8e64d-1aae-45b2-9e98-892fa801a2c5" xsi:nil="true"/>
    <IconOverlay xmlns="http://schemas.microsoft.com/sharepoint/v4" xsi:nil="true"/>
    <lcf76f155ced4ddcb4097134ff3c332f xmlns="67b8e64d-1aae-45b2-9e98-892fa801a2c5">
      <Terms xmlns="http://schemas.microsoft.com/office/infopath/2007/PartnerControls"/>
    </lcf76f155ced4ddcb4097134ff3c332f>
    <TaxCatchAll xmlns="63e0993c-bbfb-40b3-ac1d-d53c280ab75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CF5FE9F3ED7346957FF1B8CF3CEF88" ma:contentTypeVersion="22" ma:contentTypeDescription="Create a new document." ma:contentTypeScope="" ma:versionID="3efef28865df025695f9a500a2687e8a">
  <xsd:schema xmlns:xsd="http://www.w3.org/2001/XMLSchema" xmlns:xs="http://www.w3.org/2001/XMLSchema" xmlns:p="http://schemas.microsoft.com/office/2006/metadata/properties" xmlns:ns2="67b8e64d-1aae-45b2-9e98-892fa801a2c5" xmlns:ns3="63e0993c-bbfb-40b3-ac1d-d53c280ab75a" xmlns:ns4="http://schemas.microsoft.com/sharepoint/v4" targetNamespace="http://schemas.microsoft.com/office/2006/metadata/properties" ma:root="true" ma:fieldsID="41b84463a978884eee17146b8752d20b" ns2:_="" ns3:_="" ns4:_="">
    <xsd:import namespace="67b8e64d-1aae-45b2-9e98-892fa801a2c5"/>
    <xsd:import namespace="63e0993c-bbfb-40b3-ac1d-d53c280ab75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anager" minOccurs="0"/>
                <xsd:element ref="ns2:MediaLengthInSeconds" minOccurs="0"/>
                <xsd:element ref="ns4:IconOverlay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b8e64d-1aae-45b2-9e98-892fa801a2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anager" ma:index="20" nillable="true" ma:displayName="Content Manager" ma:format="Dropdown" ma:internalName="Manager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Stephen De-Wint"/>
                        <xsd:enumeration value="Victoria Selano"/>
                        <xsd:enumeration value="Trudy Carlisle"/>
                        <xsd:enumeration value="Mark Little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96d35247-315e-4060-a134-4e7a814c45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e0993c-bbfb-40b3-ac1d-d53c280ab75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e6413646-41ec-4d59-a3d7-083e104d5393}" ma:internalName="TaxCatchAll" ma:showField="CatchAllData" ma:web="63e0993c-bbfb-40b3-ac1d-d53c280ab7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2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0B9CE3-F2CE-4FAE-84CD-B2C93C1ED459}">
  <ds:schemaRefs>
    <ds:schemaRef ds:uri="63e0993c-bbfb-40b3-ac1d-d53c280ab75a"/>
    <ds:schemaRef ds:uri="67b8e64d-1aae-45b2-9e98-892fa801a2c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E5AE280-7DB6-444F-9713-CED1D7FB99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01A9E3-A1EB-4D4F-9136-C9423E1CE93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</Words>
  <Application>Microsoft Office PowerPoint</Application>
  <PresentationFormat>Custom</PresentationFormat>
  <Paragraphs>117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Calibri (MS) Bold</vt:lpstr>
      <vt:lpstr>Aptos Display</vt:lpstr>
      <vt:lpstr>Calibri</vt:lpstr>
      <vt:lpstr>Arial</vt:lpstr>
      <vt:lpstr>Aptos</vt:lpstr>
      <vt:lpstr>Calibri (MS) Light</vt:lpstr>
      <vt:lpstr>1_Office Theme</vt:lpstr>
      <vt:lpstr>Champion an  Award Centre Today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Starting an Award Centre at school</dc:title>
  <cp:lastModifiedBy>Jeffrey Yao</cp:lastModifiedBy>
  <cp:revision>26</cp:revision>
  <dcterms:created xsi:type="dcterms:W3CDTF">2006-08-16T00:00:00Z</dcterms:created>
  <dcterms:modified xsi:type="dcterms:W3CDTF">2024-08-26T12:56:25Z</dcterms:modified>
  <dc:identifier>DAGIhHlfd8g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0x01010047CF5FE9F3ED7346957FF1B8CF3CEF88</vt:lpwstr>
  </property>
  <property fmtid="{D5CDD505-2E9C-101B-9397-08002B2CF9AE}" pid="3" name="MediaServiceImageTags">
    <vt:lpwstr/>
  </property>
</Properties>
</file>