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89_6B484419.xml" ContentType="application/vnd.ms-powerpoint.comments+xml"/>
  <Override PartName="/ppt/notesSlides/notesSlide3.xml" ContentType="application/vnd.openxmlformats-officedocument.presentationml.notesSlide+xml"/>
  <Override PartName="/ppt/comments/modernComment_178_4A2AC4D.xml" ContentType="application/vnd.ms-powerpoint.comments+xml"/>
  <Override PartName="/ppt/notesSlides/notesSlide4.xml" ContentType="application/vnd.openxmlformats-officedocument.presentationml.notesSlide+xml"/>
  <Override PartName="/ppt/comments/modernComment_177_57FC84A6.xml" ContentType="application/vnd.ms-powerpoint.comments+xml"/>
  <Override PartName="/ppt/notesSlides/notesSlide5.xml" ContentType="application/vnd.openxmlformats-officedocument.presentationml.notesSlide+xml"/>
  <Override PartName="/ppt/comments/modernComment_108_2E50872C.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7D_97F8DA91.xml" ContentType="application/vnd.ms-powerpoint.comments+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sldIdLst>
    <p:sldId id="389" r:id="rId5"/>
    <p:sldId id="256" r:id="rId6"/>
    <p:sldId id="393" r:id="rId7"/>
    <p:sldId id="376" r:id="rId8"/>
    <p:sldId id="375" r:id="rId9"/>
    <p:sldId id="264" r:id="rId10"/>
    <p:sldId id="397" r:id="rId11"/>
    <p:sldId id="262" r:id="rId12"/>
    <p:sldId id="266" r:id="rId13"/>
    <p:sldId id="269" r:id="rId14"/>
    <p:sldId id="267" r:id="rId15"/>
    <p:sldId id="381" r:id="rId16"/>
    <p:sldId id="396" r:id="rId17"/>
    <p:sldId id="25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5BA829-07D3-0824-ECA4-2C39A060AB83}" name="Rebecca Myles" initials="RM" userId="S::rmyles@dukeofed.org::da50b72b-26a0-43c2-bef2-144a50fa3c76" providerId="AD"/>
  <p188:author id="{2834EA37-D07F-ECC1-6275-B4D7C62E981B}" name="Jeffrey Yao" initials="JY" userId="S::jyao@dukeofed.org::458ccdd2-401f-4d91-b451-36edb8812165" providerId="AD"/>
  <p188:author id="{61E4B365-C2AB-2B95-4991-C42AF6CBC98C}" name="Andrew Ratcliff" initials="AR" userId="S::aratcliff@dukeofed.org::ef0cca35-8aa3-4821-b89f-676dff400280" providerId="AD"/>
  <p188:author id="{5A550C9F-C568-C10F-4199-D42740C091FA}" name="Trudy Carlisle" initials="TC" userId="S::tcarlisle@dukeofed.org::5cf1a141-2050-4d06-b504-60327fc8fc81" providerId="AD"/>
  <p188:author id="{1C254BE6-6D06-DEA1-1EE8-9669471DD874}" name="Laura Briscoe" initials="LB" userId="S::lbriscoe@dukeofed.org::09673b87-81eb-41bf-8134-00923a4b2569" providerId="AD"/>
  <p188:author id="{EE051FFA-13C6-D6DF-F001-98D8B719B364}" name="M.Little" initials="MOU" userId="M.Little"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BA2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2155B0-3EF8-E2D5-480B-6CCD43E0B113}" v="21" dt="2024-12-12T16:54:03.459"/>
    <p1510:client id="{B698184F-DC9E-B478-86DF-BCD29C59AE3D}" v="2" dt="2024-12-10T19:42:46.4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262" autoAdjust="0"/>
  </p:normalViewPr>
  <p:slideViewPr>
    <p:cSldViewPr snapToGrid="0">
      <p:cViewPr varScale="1">
        <p:scale>
          <a:sx n="69" d="100"/>
          <a:sy n="69" d="100"/>
        </p:scale>
        <p:origin x="394"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omments/modernComment_108_2E50872C.xml><?xml version="1.0" encoding="utf-8"?>
<p188:cmLst xmlns:a="http://schemas.openxmlformats.org/drawingml/2006/main" xmlns:r="http://schemas.openxmlformats.org/officeDocument/2006/relationships" xmlns:p188="http://schemas.microsoft.com/office/powerpoint/2018/8/main">
  <p188:cm id="{14D4C906-9830-C64A-8BC3-C00C7C67838C}" authorId="{EE051FFA-13C6-D6DF-F001-98D8B719B364}" status="resolved" created="2024-09-29T12:40:28.775" complete="100000">
    <pc:sldMkLst xmlns:pc="http://schemas.microsoft.com/office/powerpoint/2013/main/command">
      <pc:docMk/>
      <pc:sldMk cId="777029420" sldId="264"/>
    </pc:sldMkLst>
    <p188:txBody>
      <a:bodyPr/>
      <a:lstStyle/>
      <a:p>
        <a:r>
          <a:rPr lang="en-US"/>
          <a:t>Would be good to immediately tie these steps directly to SHSM steps - i.e. you’ll be doing this anyway - this makes it easier and enhances your SHSM crepitation..</a:t>
        </a:r>
      </a:p>
    </p188:txBody>
  </p188:cm>
</p188:cmLst>
</file>

<file path=ppt/comments/modernComment_177_57FC84A6.xml><?xml version="1.0" encoding="utf-8"?>
<p188:cmLst xmlns:a="http://schemas.openxmlformats.org/drawingml/2006/main" xmlns:r="http://schemas.openxmlformats.org/officeDocument/2006/relationships" xmlns:p188="http://schemas.microsoft.com/office/powerpoint/2018/8/main">
  <p188:cm id="{AD900D86-6088-4812-9F51-957113971EEC}" authorId="{2834EA37-D07F-ECC1-6275-B4D7C62E981B}" status="resolved" created="2024-09-19T15:07:29.702" complete="100000">
    <ac:txMkLst xmlns:ac="http://schemas.microsoft.com/office/drawing/2013/main/command">
      <pc:docMk xmlns:pc="http://schemas.microsoft.com/office/powerpoint/2013/main/command"/>
      <pc:sldMk xmlns:pc="http://schemas.microsoft.com/office/powerpoint/2013/main/command" cId="1476166822" sldId="375"/>
      <ac:spMk id="4" creationId="{A2E92943-643A-B136-1011-EF47311E5EF9}"/>
      <ac:txMk cp="0">
        <ac:context len="35" hash="349829752"/>
      </ac:txMk>
    </ac:txMkLst>
    <p188:pos x="1590260" y="673652"/>
    <p188:txBody>
      <a:bodyPr/>
      <a:lstStyle/>
      <a:p>
        <a:r>
          <a:rPr lang="en-US"/>
          <a:t>https://www.dofe.org/wp-content/uploads/2019/08/International-Baccalaureate-Flyer-A4.pdf
Linking to not forget this piece.</a:t>
        </a:r>
      </a:p>
    </p188:txBody>
  </p188:cm>
</p188:cmLst>
</file>

<file path=ppt/comments/modernComment_178_4A2AC4D.xml><?xml version="1.0" encoding="utf-8"?>
<p188:cmLst xmlns:a="http://schemas.openxmlformats.org/drawingml/2006/main" xmlns:r="http://schemas.openxmlformats.org/officeDocument/2006/relationships" xmlns:p188="http://schemas.microsoft.com/office/powerpoint/2018/8/main">
  <p188:cm id="{4D1F3A5E-0C1C-4B34-BB30-B058EF8D9048}" authorId="{2834EA37-D07F-ECC1-6275-B4D7C62E981B}" status="resolved" created="2024-09-26T16:20:47.603" complete="100000">
    <ac:txMkLst xmlns:ac="http://schemas.microsoft.com/office/drawing/2013/main/command">
      <pc:docMk xmlns:pc="http://schemas.microsoft.com/office/powerpoint/2013/main/command"/>
      <pc:sldMk xmlns:pc="http://schemas.microsoft.com/office/powerpoint/2013/main/command" cId="77769805" sldId="376"/>
      <ac:spMk id="7" creationId="{0214F1D5-50DB-6705-7A90-72D692375F8B}"/>
      <ac:txMk cp="0" len="18">
        <ac:context len="19" hash="3021458412"/>
      </ac:txMk>
    </ac:txMkLst>
    <p188:pos x="4893468" y="380999"/>
    <p188:replyLst>
      <p188:reply id="{205CDD45-D682-344B-8C96-2A5995813251}" authorId="{EE051FFA-13C6-D6DF-F001-98D8B719B364}" created="2024-09-29T12:39:38.046">
        <p188:txBody>
          <a:bodyPr/>
          <a:lstStyle/>
          <a:p>
            <a:r>
              <a:rPr lang="en-US"/>
              <a:t>I think more SHSM focus would be good - make it explicit to what they will do - and then the ‘hook’ for Gold later.</a:t>
            </a:r>
          </a:p>
        </p188:txBody>
        <p188:extLst>
          <p:ext xmlns:p="http://schemas.openxmlformats.org/presentationml/2006/main" uri="{57CB4572-C831-44C2-8A1C-0ADB6CCDFE69}">
            <p223:reactions xmlns:p223="http://schemas.microsoft.com/office/powerpoint/2022/03/main">
              <p223:rxn type="👍">
                <p223:instance time="2024-10-01T15:26:22.015" authorId="{2834EA37-D07F-ECC1-6275-B4D7C62E981B}"/>
              </p223:rxn>
            </p223:reactions>
          </p:ext>
        </p188:extLst>
      </p188:reply>
      <p188:reply id="{B86017C2-0506-473F-89AC-3A01C4303339}" authorId="{2834EA37-D07F-ECC1-6275-B4D7C62E981B}" created="2024-10-01T15:26:30.375">
        <p188:txBody>
          <a:bodyPr/>
          <a:lstStyle/>
          <a:p>
            <a:r>
              <a:rPr lang="en-US"/>
              <a:t>[@Rebecca Myles] updated!</a:t>
            </a:r>
          </a:p>
        </p188:txBody>
      </p188:reply>
    </p188:replyLst>
    <p188:txBody>
      <a:bodyPr/>
      <a:lstStyle/>
      <a:p>
        <a:r>
          <a:rPr lang="en-US"/>
          <a:t>Discussed having this slide more specific to SHSM audience i.e. grade 11 bronze, grade 12 silver. Open to discussion/ideas on making this more specific to SHSM audience or leave general?</a:t>
        </a:r>
      </a:p>
    </p188:txBody>
  </p188:cm>
</p188:cmLst>
</file>

<file path=ppt/comments/modernComment_17D_97F8DA91.xml><?xml version="1.0" encoding="utf-8"?>
<p188:cmLst xmlns:a="http://schemas.openxmlformats.org/drawingml/2006/main" xmlns:r="http://schemas.openxmlformats.org/officeDocument/2006/relationships" xmlns:p188="http://schemas.microsoft.com/office/powerpoint/2018/8/main">
  <p188:cm id="{57DBB975-3DCE-4F86-B81D-EC80A7492895}" authorId="{725BA829-07D3-0824-ECA4-2C39A060AB83}" created="2024-10-07T13:02:26.934">
    <ac:txMkLst xmlns:ac="http://schemas.microsoft.com/office/drawing/2013/main/command">
      <pc:docMk xmlns:pc="http://schemas.microsoft.com/office/powerpoint/2013/main/command"/>
      <pc:sldMk xmlns:pc="http://schemas.microsoft.com/office/powerpoint/2013/main/command" cId="2549668497" sldId="381"/>
      <ac:spMk id="5" creationId="{1FD7F2F0-6575-18C6-3B13-6BA4EA55205E}"/>
      <ac:txMk cp="293" len="60">
        <ac:context len="513" hash="1538200710"/>
      </ac:txMk>
    </ac:txMkLst>
    <p188:pos x="3083824" y="2286975"/>
    <p188:replyLst>
      <p188:reply id="{B5B65BF2-A4D1-48AA-92E7-6ED84A94B8A9}" authorId="{61E4B365-C2AB-2B95-4991-C42AF6CBC98C}" created="2024-12-10T19:42:46.448">
        <p188:txBody>
          <a:bodyPr/>
          <a:lstStyle/>
          <a:p>
            <a:r>
              <a:rPr lang="en-US"/>
              <a:t>[@Rebecca Myles] hey do you think we can just link them back to the website playbook pages? If we can limit linking documents with in other documents that help us manage revisions when needed</a:t>
            </a:r>
          </a:p>
        </p188:txBody>
      </p188:reply>
    </p188:replyLst>
    <p188:txBody>
      <a:bodyPr/>
      <a:lstStyle/>
      <a:p>
        <a:r>
          <a:rPr lang="en-CA"/>
          <a:t>Link when uploaded to Playbook</a:t>
        </a:r>
      </a:p>
    </p188:txBody>
  </p188:cm>
</p188:cmLst>
</file>

<file path=ppt/comments/modernComment_189_6B484419.xml><?xml version="1.0" encoding="utf-8"?>
<p188:cmLst xmlns:a="http://schemas.openxmlformats.org/drawingml/2006/main" xmlns:r="http://schemas.openxmlformats.org/officeDocument/2006/relationships" xmlns:p188="http://schemas.microsoft.com/office/powerpoint/2018/8/main">
  <p188:cm id="{46B953B9-E0CF-40DD-AFD6-B2368914A731}" authorId="{725BA829-07D3-0824-ECA4-2C39A060AB83}" status="resolved" created="2024-09-26T16:10:50.807" complete="100000">
    <ac:txMkLst xmlns:ac="http://schemas.microsoft.com/office/drawing/2013/main/command">
      <pc:docMk xmlns:pc="http://schemas.microsoft.com/office/powerpoint/2013/main/command"/>
      <pc:sldMk xmlns:pc="http://schemas.microsoft.com/office/powerpoint/2013/main/command" cId="1799898137" sldId="393"/>
      <ac:spMk id="2" creationId="{06353191-2498-AA4F-4BF1-3F6FCB0289D9}"/>
      <ac:txMk cp="298" len="62">
        <ac:context len="503" hash="2960716035"/>
      </ac:txMk>
    </ac:txMkLst>
    <p188:pos x="4809907" y="2375145"/>
    <p188:txBody>
      <a:bodyPr/>
      <a:lstStyle/>
      <a:p>
        <a:r>
          <a:rPr lang="en-CA"/>
          <a:t>May need to update highlighted component after LB responds to an offline inquiry.</a:t>
        </a:r>
      </a:p>
    </p188:txBody>
  </p188:cm>
  <p188:cm id="{0217D25A-2439-4820-B298-0B21E1D8CDB2}" authorId="{5A550C9F-C568-C10F-4199-D42740C091FA}" status="resolved" created="2024-09-26T16:48:00.672" complete="100000">
    <ac:deMkLst xmlns:ac="http://schemas.microsoft.com/office/drawing/2013/main/command">
      <pc:docMk xmlns:pc="http://schemas.microsoft.com/office/powerpoint/2013/main/command"/>
      <pc:sldMk xmlns:pc="http://schemas.microsoft.com/office/powerpoint/2013/main/command" cId="1799898137" sldId="393"/>
      <ac:spMk id="2" creationId="{06353191-2498-AA4F-4BF1-3F6FCB0289D9}"/>
    </ac:deMkLst>
    <p188:txBody>
      <a:bodyPr/>
      <a:lstStyle/>
      <a:p>
        <a:r>
          <a:rPr lang="en-US"/>
          <a:t>[@Rebecca Myles] I would start with these : Gain extra SHSM certifications!​
Choose activities that match your interests!​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EC51FA-0FCC-44AD-969A-67669EE6F0EB}" type="datetimeFigureOut">
              <a:rPr lang="en-CA" smtClean="0"/>
              <a:t>2024-12-12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801A50-617E-4432-9C05-BC91BC0D56E1}" type="slidenum">
              <a:rPr lang="en-CA" smtClean="0"/>
              <a:t>‹#›</a:t>
            </a:fld>
            <a:endParaRPr lang="en-CA"/>
          </a:p>
        </p:txBody>
      </p:sp>
    </p:spTree>
    <p:extLst>
      <p:ext uri="{BB962C8B-B14F-4D97-AF65-F5344CB8AC3E}">
        <p14:creationId xmlns:p14="http://schemas.microsoft.com/office/powerpoint/2010/main" val="3518494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Today’s session will introduce how you can elevate your SHSM experience by adding the Award to your journey. We’ll explore how these two programs work together and how you can earn both an SHSM certification and an internationally recognized Award.</a:t>
            </a: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B5B5AE-4425-4844-B669-4D4391EC3926}"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92214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look into how the Adventurous Journey section of the Award can be enhanced through your SHSM experiences.</a:t>
            </a:r>
          </a:p>
          <a:p>
            <a:endParaRPr lang="en-US"/>
          </a:p>
          <a:p>
            <a:r>
              <a:rPr lang="en-US" b="1"/>
              <a:t>1. Environment: Learn about wilderness survival, plant identification, and discuss the importance of habitat restoration.</a:t>
            </a:r>
            <a:endParaRPr lang="en-US"/>
          </a:p>
          <a:p>
            <a:pPr>
              <a:buFont typeface="Arial" panose="020B0604020202020204" pitchFamily="34" charset="0"/>
              <a:buNone/>
            </a:pPr>
            <a:r>
              <a:rPr lang="en-US"/>
              <a:t>In the Environmental sector, you could embark on an Adventurous Journey focused on wilderness survival skills. This may include learning about essential techniques for surviving in the wild, identifying local plant species, and understanding the critical role of habitat restoration. Such an experience not only promotes teamwork and leadership but also deepens your appreciation for nature, making it an invaluable part of your Award journey while aligning with your SHSM focus on environmental stewardship.</a:t>
            </a:r>
          </a:p>
          <a:p>
            <a:pPr>
              <a:buFont typeface="Arial" panose="020B0604020202020204" pitchFamily="34" charset="0"/>
              <a:buNone/>
            </a:pPr>
            <a:endParaRPr lang="en-US"/>
          </a:p>
          <a:p>
            <a:r>
              <a:rPr lang="en-US" b="1"/>
              <a:t>2. Construction: Research community builds and support non-profit companies.</a:t>
            </a:r>
            <a:endParaRPr lang="en-US"/>
          </a:p>
          <a:p>
            <a:pPr>
              <a:buFont typeface="Arial" panose="020B0604020202020204" pitchFamily="34" charset="0"/>
              <a:buNone/>
            </a:pPr>
            <a:r>
              <a:rPr lang="en-US"/>
              <a:t>Another example involves conducting research on community builds related to the Construction sector. You could investigate non-profit organizations dedicated to building initiatives that give back to the community. Following your research, you can brainstorm ways to support these initiatives, such as revitalizing a deck at a historic museum. This hands-on project would count towards your Adventurous Journey and demonstrate your commitment to community service while applying your construction skills in a real-world context.</a:t>
            </a:r>
          </a:p>
          <a:p>
            <a:pPr>
              <a:buFont typeface="Arial" panose="020B0604020202020204" pitchFamily="34" charset="0"/>
              <a:buNone/>
            </a:pPr>
            <a:endParaRPr lang="en-US"/>
          </a:p>
          <a:p>
            <a:endParaRPr lang="en-CA"/>
          </a:p>
        </p:txBody>
      </p:sp>
      <p:sp>
        <p:nvSpPr>
          <p:cNvPr id="4" name="Slide Number Placeholder 3"/>
          <p:cNvSpPr>
            <a:spLocks noGrp="1"/>
          </p:cNvSpPr>
          <p:nvPr>
            <p:ph type="sldNum" sz="quarter" idx="5"/>
          </p:nvPr>
        </p:nvSpPr>
        <p:spPr/>
        <p:txBody>
          <a:bodyPr/>
          <a:lstStyle/>
          <a:p>
            <a:fld id="{B1801A50-617E-4432-9C05-BC91BC0D56E1}" type="slidenum">
              <a:rPr lang="en-CA" smtClean="0"/>
              <a:t>11</a:t>
            </a:fld>
            <a:endParaRPr lang="en-CA"/>
          </a:p>
        </p:txBody>
      </p:sp>
    </p:spTree>
    <p:extLst>
      <p:ext uri="{BB962C8B-B14F-4D97-AF65-F5344CB8AC3E}">
        <p14:creationId xmlns:p14="http://schemas.microsoft.com/office/powerpoint/2010/main" val="3575703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you're excited about combining SHSM with the Award, let’s go over the next steps to kick off your journey!</a:t>
            </a:r>
          </a:p>
          <a:p>
            <a:endParaRPr lang="en-US" dirty="0"/>
          </a:p>
          <a:p>
            <a:r>
              <a:rPr lang="en-US" b="1" dirty="0"/>
              <a:t>1. Register</a:t>
            </a:r>
            <a:endParaRPr lang="en-US" dirty="0"/>
          </a:p>
          <a:p>
            <a:pPr>
              <a:buFont typeface="Arial" panose="020B0604020202020204" pitchFamily="34" charset="0"/>
              <a:buNone/>
            </a:pPr>
            <a:r>
              <a:rPr lang="en-US" dirty="0"/>
              <a:t>First things first! Register for the Award using the link provided by your SHSM Lead. This is your gateway to starting your Award journey, so make sure to complete this step as soon as possible. *In the participants tab in ORB, clicking ‘Invite Participants’ allows you to share a link with participants to register directly with your school or with a specific Award Leader that automatically fills out relevant information for them*.</a:t>
            </a:r>
          </a:p>
          <a:p>
            <a:pPr>
              <a:buFont typeface="Arial" panose="020B0604020202020204" pitchFamily="34" charset="0"/>
              <a:buNone/>
            </a:pPr>
            <a:endParaRPr lang="en-US" dirty="0"/>
          </a:p>
          <a:p>
            <a:r>
              <a:rPr lang="en-US" b="1" dirty="0"/>
              <a:t>2. Attend the Portfolio Development Certification Session</a:t>
            </a:r>
            <a:endParaRPr lang="en-US" dirty="0"/>
          </a:p>
          <a:p>
            <a:pPr>
              <a:buFont typeface="Arial" panose="020B0604020202020204" pitchFamily="34" charset="0"/>
              <a:buNone/>
            </a:pPr>
            <a:r>
              <a:rPr lang="en-US" dirty="0"/>
              <a:t>After registering, your SHSM Lead will host a Portfolio Development certification session. During this session, you’ll learn how to fill out the details of your activities in the Online Record Book (ORB). This is an essential step that sets the foundation for tracking your progress and accomplishments.</a:t>
            </a:r>
          </a:p>
          <a:p>
            <a:pPr>
              <a:buFont typeface="Arial" panose="020B0604020202020204" pitchFamily="34" charset="0"/>
              <a:buNone/>
            </a:pPr>
            <a:endParaRPr lang="en-US" dirty="0"/>
          </a:p>
          <a:p>
            <a:r>
              <a:rPr lang="en-US" b="1" dirty="0"/>
              <a:t>3. Get Ready to Begin!</a:t>
            </a:r>
            <a:endParaRPr lang="en-US" dirty="0"/>
          </a:p>
          <a:p>
            <a:pPr>
              <a:buFont typeface="Arial" panose="020B0604020202020204" pitchFamily="34" charset="0"/>
              <a:buNone/>
            </a:pPr>
            <a:r>
              <a:rPr lang="en-US" dirty="0"/>
              <a:t>Once you've completed the registration and attended the Portfolio Development certification session, you’re all set to dive into the Award! Embrace the fun, adventure, and endless possibilities that await you. Remember, this is your opportunity to grow, learn, and make a meaningful impact!</a:t>
            </a:r>
          </a:p>
          <a:p>
            <a:pPr>
              <a:buFont typeface="Arial" panose="020B0604020202020204" pitchFamily="34" charset="0"/>
              <a:buNone/>
            </a:pPr>
            <a:endParaRPr lang="en-US" dirty="0"/>
          </a:p>
          <a:p>
            <a:pPr>
              <a:buFont typeface="Arial" panose="020B0604020202020204" pitchFamily="34" charset="0"/>
              <a:buNone/>
            </a:pPr>
            <a:endParaRPr lang="en-US" dirty="0"/>
          </a:p>
          <a:p>
            <a:endParaRPr lang="en-CA" dirty="0"/>
          </a:p>
        </p:txBody>
      </p:sp>
      <p:sp>
        <p:nvSpPr>
          <p:cNvPr id="4" name="Slide Number Placeholder 3"/>
          <p:cNvSpPr>
            <a:spLocks noGrp="1"/>
          </p:cNvSpPr>
          <p:nvPr>
            <p:ph type="sldNum" sz="quarter" idx="5"/>
          </p:nvPr>
        </p:nvSpPr>
        <p:spPr/>
        <p:txBody>
          <a:bodyPr/>
          <a:lstStyle/>
          <a:p>
            <a:fld id="{B1801A50-617E-4432-9C05-BC91BC0D56E1}" type="slidenum">
              <a:rPr lang="en-CA" smtClean="0"/>
              <a:t>12</a:t>
            </a:fld>
            <a:endParaRPr lang="en-CA"/>
          </a:p>
        </p:txBody>
      </p:sp>
    </p:spTree>
    <p:extLst>
      <p:ext uri="{BB962C8B-B14F-4D97-AF65-F5344CB8AC3E}">
        <p14:creationId xmlns:p14="http://schemas.microsoft.com/office/powerpoint/2010/main" val="569860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we’ll open the floor for any questions. Feel free to ask about how SHSM and the Award work together, how to get started, or any other concerns you might have.</a:t>
            </a:r>
            <a:endParaRPr lang="en-CA"/>
          </a:p>
        </p:txBody>
      </p:sp>
      <p:sp>
        <p:nvSpPr>
          <p:cNvPr id="4" name="Slide Number Placeholder 3"/>
          <p:cNvSpPr>
            <a:spLocks noGrp="1"/>
          </p:cNvSpPr>
          <p:nvPr>
            <p:ph type="sldNum" sz="quarter" idx="5"/>
          </p:nvPr>
        </p:nvSpPr>
        <p:spPr/>
        <p:txBody>
          <a:bodyPr/>
          <a:lstStyle/>
          <a:p>
            <a:fld id="{B1801A50-617E-4432-9C05-BC91BC0D56E1}" type="slidenum">
              <a:rPr lang="en-CA" smtClean="0"/>
              <a:t>13</a:t>
            </a:fld>
            <a:endParaRPr lang="en-CA"/>
          </a:p>
        </p:txBody>
      </p:sp>
    </p:spTree>
    <p:extLst>
      <p:ext uri="{BB962C8B-B14F-4D97-AF65-F5344CB8AC3E}">
        <p14:creationId xmlns:p14="http://schemas.microsoft.com/office/powerpoint/2010/main" val="1078929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explore the fantastic benefits of combining the SHSM program with the Award. This integration not only enriches your learning experience but also provides you with several advantages that can set you apart in the future.</a:t>
            </a:r>
          </a:p>
          <a:p>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1. Gain SHSM certifications!</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Participating in the Award allows you to earn additional certifications through your SHSM activities, enhancing your skill set. For example, you might gain certifications in portfolio development, leadership or specific skills that are beneficial for your future career.</a:t>
            </a:r>
            <a:endParaRPr lang="en-US" dirty="0"/>
          </a:p>
          <a:p>
            <a:endParaRPr lang="en-US" dirty="0"/>
          </a:p>
          <a:p>
            <a:r>
              <a:rPr lang="en-US" b="1" dirty="0"/>
              <a:t>2. Earn prestigious, internationally recognized accreditation!</a:t>
            </a:r>
            <a:endParaRPr lang="en-US" dirty="0"/>
          </a:p>
          <a:p>
            <a:pPr>
              <a:buFont typeface="Arial" panose="020B0604020202020204" pitchFamily="34" charset="0"/>
              <a:buNone/>
            </a:pPr>
            <a:r>
              <a:rPr lang="en-US" dirty="0"/>
              <a:t>By completing the Award alongside your SHSM activities, you'll earn a prestigious accreditation that is recognized internationally. This credential is valuable for your future, whether you’re applying for jobs or continuing your education.</a:t>
            </a:r>
          </a:p>
          <a:p>
            <a:pPr>
              <a:buFont typeface="Arial" panose="020B0604020202020204" pitchFamily="34" charset="0"/>
              <a:buNone/>
            </a:pPr>
            <a:endParaRPr lang="en-US" dirty="0"/>
          </a:p>
          <a:p>
            <a:pPr>
              <a:buFont typeface="Arial" panose="020B0604020202020204" pitchFamily="34" charset="0"/>
              <a:buNone/>
            </a:pPr>
            <a:r>
              <a:rPr lang="en-US" b="1" dirty="0"/>
              <a:t>3. Get recognized for what you’re already doing through SHSM!</a:t>
            </a:r>
          </a:p>
          <a:p>
            <a:pPr>
              <a:buFont typeface="Arial" panose="020B0604020202020204" pitchFamily="34" charset="0"/>
              <a:buNone/>
            </a:pPr>
            <a:r>
              <a:rPr lang="en-US" dirty="0"/>
              <a:t>This is one of the best parts about combining SHSM with the Award—you’re already doing so many amazing things, and now you get even more recognition for them! A lot of your SHSM activities already count towards the Award, so there’s no need to reinvent the wheel or take on extra work. You're getting recognized for what you're already doing!</a:t>
            </a:r>
          </a:p>
          <a:p>
            <a:endParaRPr lang="en-US" dirty="0"/>
          </a:p>
          <a:p>
            <a:r>
              <a:rPr lang="en-US" b="1" dirty="0"/>
              <a:t>4. Boost your resume for jobs, scholarships, and post-secondary applications!</a:t>
            </a:r>
            <a:endParaRPr lang="en-US" dirty="0"/>
          </a:p>
          <a:p>
            <a:pPr>
              <a:buFont typeface="Arial" panose="020B0604020202020204" pitchFamily="34" charset="0"/>
              <a:buNone/>
            </a:pPr>
            <a:r>
              <a:rPr lang="en-US" dirty="0"/>
              <a:t>Having both the Award and SHSM on your resume shows employers and admissions committees that you are dedicated, proactive, and have engaged in valuable experiences. It makes your application stand out in a competitive environment.</a:t>
            </a:r>
          </a:p>
          <a:p>
            <a:pPr>
              <a:buFont typeface="Arial" panose="020B0604020202020204" pitchFamily="34" charset="0"/>
              <a:buNone/>
            </a:pPr>
            <a:endParaRPr lang="en-US" dirty="0"/>
          </a:p>
          <a:p>
            <a:r>
              <a:rPr lang="en-US" b="1" dirty="0"/>
              <a:t>5. Choose activities that match your interests!</a:t>
            </a:r>
            <a:endParaRPr lang="en-US" dirty="0"/>
          </a:p>
          <a:p>
            <a:pPr>
              <a:buFont typeface="Arial" panose="020B0604020202020204" pitchFamily="34" charset="0"/>
              <a:buNone/>
            </a:pPr>
            <a:r>
              <a:rPr lang="en-US" dirty="0"/>
              <a:t>The Award provides the flexibility to select activities that resonate with your passions and interests, aligning perfectly with your SHSM sectors. This means you can have fun while learning and growing in areas that excite you!</a:t>
            </a:r>
          </a:p>
          <a:p>
            <a:pPr>
              <a:buFont typeface="Arial" panose="020B0604020202020204" pitchFamily="34" charset="0"/>
              <a:buNone/>
            </a:pPr>
            <a:endParaRPr lang="en-US" dirty="0"/>
          </a:p>
          <a:p>
            <a:r>
              <a:rPr lang="en-US" b="1" dirty="0"/>
              <a:t>6. Continue the Award even without completing your SHSM bundle!</a:t>
            </a:r>
            <a:endParaRPr lang="en-US" dirty="0"/>
          </a:p>
          <a:p>
            <a:pPr>
              <a:buFont typeface="Arial" panose="020B0604020202020204" pitchFamily="34" charset="0"/>
              <a:buNone/>
            </a:pPr>
            <a:r>
              <a:rPr lang="en-US" dirty="0"/>
              <a:t>You can continue working on the Award even if you haven’t completed all your SHSM courses. This flexibility allows you to make the most of your time and opportunities without feeling restricted by academic requirements.</a:t>
            </a:r>
          </a:p>
          <a:p>
            <a:pPr>
              <a:buFont typeface="Arial" panose="020B0604020202020204" pitchFamily="34" charset="0"/>
              <a:buNone/>
            </a:pPr>
            <a:endParaRPr lang="en-US" dirty="0"/>
          </a:p>
          <a:p>
            <a:r>
              <a:rPr lang="en-US" b="1" dirty="0"/>
              <a:t>7. Reflect on your experiences for deeper learning!</a:t>
            </a:r>
            <a:endParaRPr lang="en-US" dirty="0"/>
          </a:p>
          <a:p>
            <a:pPr>
              <a:buFont typeface="Arial" panose="020B0604020202020204" pitchFamily="34" charset="0"/>
              <a:buNone/>
            </a:pPr>
            <a:r>
              <a:rPr lang="en-US" dirty="0"/>
              <a:t>Reflection is a core component of the Award. By reflecting on your SHSM activities and experiences, you deepen your understanding of what you’ve learned and how it applies to your future, making your learning more meaningful.</a:t>
            </a:r>
          </a:p>
          <a:p>
            <a:pPr>
              <a:buFont typeface="Arial" panose="020B0604020202020204" pitchFamily="34" charset="0"/>
              <a:buNone/>
            </a:pPr>
            <a:endParaRPr lang="en-US" dirty="0"/>
          </a:p>
          <a:p>
            <a:r>
              <a:rPr lang="en-US" b="1" dirty="0"/>
              <a:t>8. Develop key skills to thrive in the ever-changing job market!</a:t>
            </a:r>
            <a:endParaRPr lang="en-US" dirty="0"/>
          </a:p>
          <a:p>
            <a:pPr>
              <a:buFont typeface="Arial" panose="020B0604020202020204" pitchFamily="34" charset="0"/>
              <a:buNone/>
            </a:pPr>
            <a:r>
              <a:rPr lang="en-US" dirty="0"/>
              <a:t>Both SHSM and the Award focus on developing essential skills such as leadership, teamwork, and problem-solving. These skills are vital for success in today's dynamic job market and will prepare you for a variety of career paths.</a:t>
            </a:r>
          </a:p>
          <a:p>
            <a:pPr>
              <a:buFont typeface="Arial" panose="020B0604020202020204" pitchFamily="34" charset="0"/>
              <a:buNone/>
            </a:pPr>
            <a:endParaRPr lang="en-US" dirty="0"/>
          </a:p>
          <a:p>
            <a:r>
              <a:rPr lang="en-US" b="1" dirty="0"/>
              <a:t>9. Network with alumni worldwide!</a:t>
            </a:r>
            <a:endParaRPr lang="en-US" dirty="0"/>
          </a:p>
          <a:p>
            <a:pPr>
              <a:buFont typeface="Arial" panose="020B0604020202020204" pitchFamily="34" charset="0"/>
              <a:buNone/>
            </a:pPr>
            <a:r>
              <a:rPr lang="en-US" dirty="0"/>
              <a:t>Finally, by participating in the Award, you gain access to a global network of alumni. This can open doors to collaboration opportunities, mentorship, and new friendships that extend beyond your local community.</a:t>
            </a:r>
          </a:p>
          <a:p>
            <a:pPr>
              <a:buFont typeface="Arial" panose="020B0604020202020204" pitchFamily="34" charset="0"/>
              <a:buNone/>
            </a:pPr>
            <a:endParaRPr lang="en-US" dirty="0"/>
          </a:p>
          <a:p>
            <a:pPr>
              <a:buFont typeface="Arial" panose="020B0604020202020204" pitchFamily="34" charset="0"/>
              <a:buNone/>
            </a:pPr>
            <a:r>
              <a:rPr lang="en-US" dirty="0"/>
              <a:t>In summary, combining SHSM with the Award not only enhances your educational journey but also equips you with the skills, experiences, and recognition necessary for success in your future endeavors!</a:t>
            </a:r>
          </a:p>
          <a:p>
            <a:pPr>
              <a:buFont typeface="Arial" panose="020B0604020202020204" pitchFamily="34" charset="0"/>
              <a:buNone/>
            </a:pPr>
            <a:endParaRPr lang="en-US" dirty="0"/>
          </a:p>
          <a:p>
            <a:pPr>
              <a:buFont typeface="Arial" panose="020B0604020202020204" pitchFamily="34" charset="0"/>
              <a:buNone/>
            </a:pPr>
            <a:endParaRPr lang="en-US" dirty="0"/>
          </a:p>
          <a:p>
            <a:pPr>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044917-6B57-49C5-8FB0-36E9CB41167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8147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continue introducing the Award.</a:t>
            </a:r>
          </a:p>
          <a:p>
            <a:endParaRPr lang="en-US" dirty="0"/>
          </a:p>
          <a:p>
            <a:pPr marL="171450" indent="-171450">
              <a:buFont typeface="Arial" panose="020B0604020202020204" pitchFamily="34" charset="0"/>
              <a:buChar char="•"/>
            </a:pPr>
            <a:r>
              <a:rPr lang="en-US" dirty="0"/>
              <a:t>The Award is open to all youth aged 14 to 24.</a:t>
            </a:r>
          </a:p>
          <a:p>
            <a:pPr marL="171450" indent="-171450">
              <a:buFont typeface="Arial" panose="020B0604020202020204" pitchFamily="34" charset="0"/>
              <a:buChar char="•"/>
            </a:pPr>
            <a:r>
              <a:rPr lang="en-US" dirty="0"/>
              <a:t>The Award consists of four sections: Voluntary Service, Skills, Physical Recreation, and Adventurous Journey</a:t>
            </a:r>
            <a:r>
              <a:rPr lang="en-US"/>
              <a:t>,</a:t>
            </a:r>
            <a:r>
              <a:rPr lang="en-US" dirty="0"/>
              <a:t> which align perfectly with your SHSM program.</a:t>
            </a:r>
            <a:r>
              <a:rPr lang="en-US"/>
              <a:t> Service, Skills, and Physical Recreation can be completed through activities you already do through SHSM, at school, or outside of it. The Adventurous Journey is a team activity where you'll plan and prepare an exciting overnight activity in groups of 4-8.</a:t>
            </a:r>
            <a:endParaRPr lang="en-US" dirty="0"/>
          </a:p>
          <a:p>
            <a:pPr marL="171450" indent="-171450">
              <a:buFont typeface="Arial" panose="020B0604020202020204" pitchFamily="34" charset="0"/>
              <a:buChar char="•"/>
            </a:pPr>
            <a:r>
              <a:rPr lang="en-US" b="0" dirty="0"/>
              <a:t>There are three levels of the Award, and you can progress from Bronze to Silver and finally to Gold. Each level increases in time and commitment, but the beauty is that you’re already halfway there by participating in SHSM.</a:t>
            </a:r>
          </a:p>
          <a:p>
            <a:pPr marL="171450" indent="-171450">
              <a:buFont typeface="Arial" panose="020B0604020202020204" pitchFamily="34" charset="0"/>
              <a:buChar char="•"/>
            </a:pPr>
            <a:r>
              <a:rPr lang="en-US" b="0" dirty="0"/>
              <a:t>Bronze takes a minimum of 6 months, Silver 12 months, and Gold 18 months, but again, a lot of what you’re doing for SHSM will count toward these hours, especially since both programs focus on real-world skills and experiences.</a:t>
            </a:r>
          </a:p>
          <a:p>
            <a:pPr marL="171450" indent="-171450">
              <a:buFont typeface="Arial" panose="020B0604020202020204" pitchFamily="34" charset="0"/>
              <a:buChar char="•"/>
            </a:pPr>
            <a:r>
              <a:rPr lang="en-US" dirty="0"/>
              <a:t>When you reach the Gold level, there's an exciting opportunity to undertake a Gold Project, which involves completing a team-based project away from home. For SHSM students, this could mean participating in a unique sector-specific project, like a co-op experience or field trip.</a:t>
            </a:r>
          </a:p>
          <a:p>
            <a:pPr>
              <a:buFont typeface="Arial" panose="020B0604020202020204" pitchFamily="34" charset="0"/>
              <a:buNone/>
            </a:pPr>
            <a:endParaRPr lang="en-US" dirty="0"/>
          </a:p>
          <a:p>
            <a:pPr>
              <a:buFont typeface="Arial" panose="020B0604020202020204" pitchFamily="34" charset="0"/>
              <a:buNone/>
            </a:pPr>
            <a:r>
              <a:rPr lang="en-US" dirty="0"/>
              <a:t>At the end of each level, you’ll have earned a prestigious, internationally recognized accreditation that stands out to colleges, universities, and employers.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044917-6B57-49C5-8FB0-36E9CB41167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390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how the Award seamlessly integrates with the SHSM program, enhancing your overall experience and providing even more value to your educational journey.</a:t>
            </a:r>
          </a:p>
          <a:p>
            <a:endParaRPr lang="en-US"/>
          </a:p>
          <a:p>
            <a:r>
              <a:rPr lang="en-US" b="1"/>
              <a:t>1. You’re already halfway there! The Award adds reflection and international accreditation.</a:t>
            </a:r>
            <a:endParaRPr lang="en-US"/>
          </a:p>
          <a:p>
            <a:pPr>
              <a:buFont typeface="Arial" panose="020B0604020202020204" pitchFamily="34" charset="0"/>
              <a:buNone/>
            </a:pPr>
            <a:r>
              <a:rPr lang="en-US"/>
              <a:t>By participating in SHSM, you’re already making significant strides. The Award complements this by introducing a reflection component and granting you international accreditation, which enhances your credibility.</a:t>
            </a:r>
          </a:p>
          <a:p>
            <a:pPr>
              <a:buFont typeface="Arial" panose="020B0604020202020204" pitchFamily="34" charset="0"/>
              <a:buNone/>
            </a:pPr>
            <a:endParaRPr lang="en-US"/>
          </a:p>
          <a:p>
            <a:r>
              <a:rPr lang="en-US" b="1"/>
              <a:t>2. Most SHSM activities are co-facilitated but reflected individually in the ORB.</a:t>
            </a:r>
            <a:endParaRPr lang="en-US"/>
          </a:p>
          <a:p>
            <a:pPr>
              <a:buFont typeface="Arial" panose="020B0604020202020204" pitchFamily="34" charset="0"/>
              <a:buNone/>
            </a:pPr>
            <a:r>
              <a:rPr lang="en-US"/>
              <a:t>Many of your SHSM activities will be done as a group, but the Award encourages you to reflect on these experiences individually in the Online Record Book (ORB). This personal reflection is key to deepening your understanding and growth.</a:t>
            </a:r>
          </a:p>
          <a:p>
            <a:pPr>
              <a:buFont typeface="Arial" panose="020B0604020202020204" pitchFamily="34" charset="0"/>
              <a:buNone/>
            </a:pPr>
            <a:endParaRPr lang="en-US"/>
          </a:p>
          <a:p>
            <a:r>
              <a:rPr lang="en-US" b="1"/>
              <a:t>3. Align your Award activities with any SHSM sector or choose what excites you.</a:t>
            </a:r>
            <a:endParaRPr lang="en-US"/>
          </a:p>
          <a:p>
            <a:pPr>
              <a:buFont typeface="Arial" panose="020B0604020202020204" pitchFamily="34" charset="0"/>
              <a:buNone/>
            </a:pPr>
            <a:r>
              <a:rPr lang="en-US"/>
              <a:t>You have the flexibility to align your Award activities with any SHSM sector. This means you can pursue interests that excite you while still meeting Award requirements. Don’t hesitate to choose activities that resonate with your passions!</a:t>
            </a:r>
          </a:p>
          <a:p>
            <a:pPr>
              <a:buFont typeface="Arial" panose="020B0604020202020204" pitchFamily="34" charset="0"/>
              <a:buNone/>
            </a:pPr>
            <a:endParaRPr lang="en-US"/>
          </a:p>
          <a:p>
            <a:r>
              <a:rPr lang="en-US" b="1"/>
              <a:t>4. Use school activities or personal interests if a section doesn’t align with SHSM.</a:t>
            </a:r>
            <a:endParaRPr lang="en-US"/>
          </a:p>
          <a:p>
            <a:pPr>
              <a:buFont typeface="Arial" panose="020B0604020202020204" pitchFamily="34" charset="0"/>
              <a:buNone/>
            </a:pPr>
            <a:r>
              <a:rPr lang="en-US"/>
              <a:t>If you find that a particular Award section doesn’t have a corresponding SHSM sector, you can still fulfill that requirement by using school activities or personal interests. This allows you to customize your Award experience based on what you’re already doing.</a:t>
            </a:r>
          </a:p>
          <a:p>
            <a:pPr>
              <a:buFont typeface="Arial" panose="020B0604020202020204" pitchFamily="34" charset="0"/>
              <a:buNone/>
            </a:pPr>
            <a:endParaRPr lang="en-US"/>
          </a:p>
          <a:p>
            <a:r>
              <a:rPr lang="en-US" b="1"/>
              <a:t>5. Log SHSM certifications, projects, and more to reach your Award goals!</a:t>
            </a:r>
            <a:endParaRPr lang="en-US"/>
          </a:p>
          <a:p>
            <a:pPr>
              <a:buFont typeface="Arial" panose="020B0604020202020204" pitchFamily="34" charset="0"/>
              <a:buNone/>
            </a:pPr>
            <a:r>
              <a:rPr lang="en-US"/>
              <a:t>You can log your SHSM certifications, projects, and various experiences as part of your Award activities. This integration means that your efforts in SHSM directly contribute to achieving your Award goals, making it a win-win situation!</a:t>
            </a:r>
          </a:p>
          <a:p>
            <a:pPr>
              <a:buFont typeface="Arial" panose="020B0604020202020204" pitchFamily="34" charset="0"/>
              <a:buNone/>
            </a:pPr>
            <a:endParaRPr lang="en-US"/>
          </a:p>
          <a:p>
            <a:pPr>
              <a:buFont typeface="Arial" panose="020B0604020202020204" pitchFamily="34" charset="0"/>
              <a:buNone/>
            </a:pPr>
            <a:r>
              <a:rPr lang="en-US"/>
              <a:t>In conclusion, the Award is designed to complement your SHSM experience, providing you with additional recognition, the opportunity for personal reflection, and the flexibility to pursue what you love while meeting your goals. Together, they prepare you for future success!</a:t>
            </a:r>
          </a:p>
          <a:p>
            <a:pPr>
              <a:buFont typeface="Arial" panose="020B0604020202020204" pitchFamily="34" charset="0"/>
              <a:buNone/>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044917-6B57-49C5-8FB0-36E9CB41167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874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effectLst/>
              </a:rPr>
              <a:t>Let’s break down how you can complete the Award step by step. The good news is that much of this overlaps with what you're already doing in SHSM, so the process is streamlined.</a:t>
            </a:r>
          </a:p>
          <a:p>
            <a:pPr rtl="0"/>
            <a:endParaRPr lang="en-US" dirty="0">
              <a:effectLst/>
            </a:endParaRPr>
          </a:p>
          <a:p>
            <a:pPr rtl="0"/>
            <a:r>
              <a:rPr lang="en-US" dirty="0">
                <a:effectLst/>
              </a:rPr>
              <a:t>1. </a:t>
            </a:r>
            <a:r>
              <a:rPr lang="en-US" b="1" dirty="0">
                <a:effectLst/>
              </a:rPr>
              <a:t>Register: </a:t>
            </a:r>
            <a:r>
              <a:rPr lang="en-US" dirty="0">
                <a:effectLst/>
              </a:rPr>
              <a:t>The first step is to register on the Online Record Book (ORB). This platform will track your progress for the Award and SHSM, so it’s a one-stop shop where you can log all your progress.</a:t>
            </a:r>
          </a:p>
          <a:p>
            <a:pPr rtl="0"/>
            <a:r>
              <a:rPr lang="en-US" dirty="0">
                <a:effectLst/>
              </a:rPr>
              <a:t>2. </a:t>
            </a:r>
            <a:r>
              <a:rPr lang="en-US" b="1" dirty="0">
                <a:effectLst/>
              </a:rPr>
              <a:t>Set SMART Goals: </a:t>
            </a:r>
            <a:r>
              <a:rPr lang="en-US" dirty="0">
                <a:effectLst/>
              </a:rPr>
              <a:t>The next step is setting SMART goals—specific, measurable, achievable, realistic, and time-bound. All SHSM activities already align with the Award’s sections, so you can easily create goals that integrate both programs if you wish to do so.</a:t>
            </a:r>
          </a:p>
          <a:p>
            <a:pPr rtl="0"/>
            <a:r>
              <a:rPr lang="en-US" dirty="0">
                <a:effectLst/>
              </a:rPr>
              <a:t>3. </a:t>
            </a:r>
            <a:r>
              <a:rPr lang="en-US" b="1" dirty="0">
                <a:effectLst/>
              </a:rPr>
              <a:t>Add Assessors: </a:t>
            </a:r>
            <a:r>
              <a:rPr lang="en-US" dirty="0">
                <a:effectLst/>
              </a:rPr>
              <a:t>For each activity, you’ll need an assessor—this could be your SHSM Lead or a teacher who is already supporting you in SHSM. They will guide you through the process and verify your progress once you've completed the activity. This makes it easy since you’ll already be working closely with these teachers and mentors for SHSM!</a:t>
            </a:r>
          </a:p>
          <a:p>
            <a:pPr rtl="0"/>
            <a:r>
              <a:rPr lang="en-US" dirty="0">
                <a:effectLst/>
              </a:rPr>
              <a:t>4. </a:t>
            </a:r>
            <a:r>
              <a:rPr lang="en-US" b="1" dirty="0">
                <a:effectLst/>
              </a:rPr>
              <a:t>Log Your Hours: </a:t>
            </a:r>
            <a:r>
              <a:rPr lang="en-US" dirty="0">
                <a:effectLst/>
              </a:rPr>
              <a:t>Log your hours each week on ORB—about 1 hour per week for 13 weeks in each section, just like SHSM requires time commitments for its certifications and activities. One section will be your major focus for 26 weeks—this could align with your SHSM sector, allowing you to dive deeper into what interests you most.</a:t>
            </a:r>
          </a:p>
          <a:p>
            <a:pPr rtl="0"/>
            <a:r>
              <a:rPr lang="en-US" dirty="0">
                <a:effectLst/>
              </a:rPr>
              <a:t>5. </a:t>
            </a:r>
            <a:r>
              <a:rPr lang="en-US" b="1" dirty="0">
                <a:effectLst/>
              </a:rPr>
              <a:t>Celebrate: </a:t>
            </a:r>
            <a:r>
              <a:rPr lang="en-US" dirty="0">
                <a:effectLst/>
              </a:rPr>
              <a:t>When all sections are completed, it’s time to celebrate! Not only will you have finished your SHSM program, but you’ll also have earned international recognition through the Award. This achievement is something to be proud of, and it’s a powerful addition to your résumé or college applications!</a:t>
            </a:r>
          </a:p>
          <a:p>
            <a:pPr rtl="0"/>
            <a:endParaRPr lang="en-US" dirty="0">
              <a:effectLst/>
            </a:endParaRPr>
          </a:p>
          <a:p>
            <a:pPr rtl="0"/>
            <a:r>
              <a:rPr lang="en-US" dirty="0"/>
              <a:t>Following these simple steps, you'll not only meet the requirements for the Award but also enhance your SHSM experience. The process is designed to build on what you're already doing, making it a seamless way to gain multiple credentials while focusing on your personal growth!</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B5B5AE-4425-4844-B669-4D4391EC3926}"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96554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SHSM Activity Zone is a fantastic resource designed to ignite your creativity and help you explore a variety of activities that align with your interests and your SHSM sector.</a:t>
            </a:r>
          </a:p>
          <a:p>
            <a:endParaRPr lang="en-US"/>
          </a:p>
          <a:p>
            <a:r>
              <a:rPr lang="en-US" b="1"/>
              <a:t>1. Explore Activity Ideas</a:t>
            </a:r>
            <a:endParaRPr lang="en-US"/>
          </a:p>
          <a:p>
            <a:pPr>
              <a:buFont typeface="Arial" panose="020B0604020202020204" pitchFamily="34" charset="0"/>
              <a:buNone/>
            </a:pPr>
            <a:r>
              <a:rPr lang="en-US"/>
              <a:t>The Activity Zone offers a wide array of activity ideas specifically tailored for each SHSM sector. Whether you're interested in environmental initiatives, construction projects, or arts and culture, you can find inspiring examples to kickstart your journey. These suggestions are not just limited to traditional activities; they encourage you to think outside the box and personalize your Award experience.</a:t>
            </a:r>
          </a:p>
          <a:p>
            <a:pPr>
              <a:buFont typeface="Arial" panose="020B0604020202020204" pitchFamily="34" charset="0"/>
              <a:buNone/>
            </a:pPr>
            <a:endParaRPr lang="en-US"/>
          </a:p>
          <a:p>
            <a:r>
              <a:rPr lang="en-US" b="1"/>
              <a:t>2. No SHSM Sector? No Problem!</a:t>
            </a:r>
            <a:endParaRPr lang="en-US"/>
          </a:p>
          <a:p>
            <a:pPr>
              <a:buFont typeface="Arial" panose="020B0604020202020204" pitchFamily="34" charset="0"/>
              <a:buNone/>
            </a:pPr>
            <a:r>
              <a:rPr lang="en-US"/>
              <a:t>If you find that a particular section of the Award doesn’t align directly with your SHSM sector, don’t worry! The Activity Zone includes a variety of alternative ideas that you can explore. You also have the freedom to create your own activities that reflect your unique passions and interests. This flexibility allows you to tailor your Award experience to what excites you most.</a:t>
            </a:r>
          </a:p>
          <a:p>
            <a:pPr>
              <a:buFont typeface="Arial" panose="020B0604020202020204" pitchFamily="34" charset="0"/>
              <a:buNone/>
            </a:pPr>
            <a:endParaRPr lang="en-US"/>
          </a:p>
          <a:p>
            <a:pPr>
              <a:buFont typeface="Arial" panose="020B0604020202020204" pitchFamily="34" charset="0"/>
              <a:buNone/>
            </a:pPr>
            <a:r>
              <a:rPr lang="en-US"/>
              <a:t>So, dive into the SHSM Activity Zone and get inspired! Remember, this is your chance to combine creativity with your educational and personal interests, making your Award journey not only rewarding but also fun and engaging. Take advantage of these resources and let your imagination lead the way!</a:t>
            </a:r>
          </a:p>
          <a:p>
            <a:pPr>
              <a:buFont typeface="Arial" panose="020B0604020202020204" pitchFamily="34" charset="0"/>
              <a:buNone/>
            </a:pPr>
            <a:endParaRPr lang="en-US"/>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B5B5AE-4425-4844-B669-4D4391EC3926}"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195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explore some practical examples of how you can combine the SHSM program with the Award, specifically focusing on the Voluntary Service section. These examples illustrate the potential to make a meaningful impact while fulfilling both SHSM and Award requirements.</a:t>
            </a:r>
          </a:p>
          <a:p>
            <a:endParaRPr lang="en-US" dirty="0"/>
          </a:p>
          <a:p>
            <a:r>
              <a:rPr lang="en-US" b="1" dirty="0"/>
              <a:t>1. Aviation: Going to elementary schools to teach them properties of flight.</a:t>
            </a:r>
            <a:endParaRPr lang="en-US" dirty="0"/>
          </a:p>
          <a:p>
            <a:pPr>
              <a:buFont typeface="Arial" panose="020B0604020202020204" pitchFamily="34" charset="0"/>
              <a:buNone/>
            </a:pPr>
            <a:r>
              <a:rPr lang="en-US" dirty="0"/>
              <a:t>In the Aviation sector, you could engage in a rewarding experience by visiting local elementary schools. Here, you can teach young students about the properties of flight. This not only fulfills the Voluntary Service requirement but also allows you to share your passion for aviation and inspire the next generation!</a:t>
            </a:r>
          </a:p>
          <a:p>
            <a:pPr>
              <a:buFont typeface="Arial" panose="020B0604020202020204" pitchFamily="34" charset="0"/>
              <a:buNone/>
            </a:pPr>
            <a:endParaRPr lang="en-US" dirty="0"/>
          </a:p>
          <a:p>
            <a:r>
              <a:rPr lang="en-US" b="1" dirty="0"/>
              <a:t>2. Environmental Sector: Clean up crews in environmental planting a tree day.</a:t>
            </a:r>
            <a:endParaRPr lang="en-US" dirty="0"/>
          </a:p>
          <a:p>
            <a:pPr>
              <a:buFont typeface="Arial" panose="020B0604020202020204" pitchFamily="34" charset="0"/>
              <a:buNone/>
            </a:pPr>
            <a:r>
              <a:rPr lang="en-US" dirty="0"/>
              <a:t>If you’re interested in environmental issues, consider participating in a tree-planting day. Joining clean-up crews helps beautify your community and fosters a sense of responsibility for the environment. This activity aligns perfectly with both the Voluntary Service section of the Award and the SHSM environmental sector, showcasing your commitment to sustainability.</a:t>
            </a:r>
          </a:p>
          <a:p>
            <a:pPr>
              <a:buFont typeface="Arial" panose="020B0604020202020204" pitchFamily="34" charset="0"/>
              <a:buNone/>
            </a:pPr>
            <a:endParaRPr lang="en-US" dirty="0"/>
          </a:p>
          <a:p>
            <a:r>
              <a:rPr lang="en-US" b="1" dirty="0"/>
              <a:t>3. Arts and Culture: Hosting an art therapy workshop at a hospice.</a:t>
            </a:r>
            <a:endParaRPr lang="en-US" dirty="0"/>
          </a:p>
          <a:p>
            <a:pPr>
              <a:buFont typeface="Arial" panose="020B0604020202020204" pitchFamily="34" charset="0"/>
              <a:buNone/>
            </a:pPr>
            <a:r>
              <a:rPr lang="en-US" dirty="0"/>
              <a:t>For those in the Arts and Culture sector, hosting an art therapy workshop at a local hospice can be incredibly fulfilling. This experience allows you to use your artistic skills to provide emotional support to individuals in need. It beautifully demonstrates how the Award and SHSM can intersect to create a positive impact in the community while also enhancing your own skill set.</a:t>
            </a:r>
          </a:p>
          <a:p>
            <a:endParaRPr lang="en-CA" dirty="0"/>
          </a:p>
        </p:txBody>
      </p:sp>
      <p:sp>
        <p:nvSpPr>
          <p:cNvPr id="4" name="Slide Number Placeholder 3"/>
          <p:cNvSpPr>
            <a:spLocks noGrp="1"/>
          </p:cNvSpPr>
          <p:nvPr>
            <p:ph type="sldNum" sz="quarter" idx="5"/>
          </p:nvPr>
        </p:nvSpPr>
        <p:spPr/>
        <p:txBody>
          <a:bodyPr/>
          <a:lstStyle/>
          <a:p>
            <a:fld id="{B1801A50-617E-4432-9C05-BC91BC0D56E1}" type="slidenum">
              <a:rPr lang="en-CA" smtClean="0"/>
              <a:t>8</a:t>
            </a:fld>
            <a:endParaRPr lang="en-CA"/>
          </a:p>
        </p:txBody>
      </p:sp>
    </p:spTree>
    <p:extLst>
      <p:ext uri="{BB962C8B-B14F-4D97-AF65-F5344CB8AC3E}">
        <p14:creationId xmlns:p14="http://schemas.microsoft.com/office/powerpoint/2010/main" val="3446094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look at how you can integrate the Skills section of the Award with your SHSM experiences. </a:t>
            </a:r>
          </a:p>
          <a:p>
            <a:endParaRPr lang="en-US"/>
          </a:p>
          <a:p>
            <a:r>
              <a:rPr lang="en-US" b="1"/>
              <a:t>1. Construction: Rebuilding a deck at a non-profit at a historic museum.</a:t>
            </a:r>
            <a:endParaRPr lang="en-US"/>
          </a:p>
          <a:p>
            <a:pPr>
              <a:buFont typeface="Arial" panose="020B0604020202020204" pitchFamily="34" charset="0"/>
              <a:buNone/>
            </a:pPr>
            <a:r>
              <a:rPr lang="en-US"/>
              <a:t>In the Construction sector, you could volunteer to rebuild a deck at a local non-profit organization, like a historic museum. This hands-on experience not only allows you to apply your construction skills but also contributes to preserving an important community resource. It’s a great way to gain practical skills while fulfilling your Voluntary Service and Skills section of the Award!</a:t>
            </a:r>
          </a:p>
          <a:p>
            <a:pPr>
              <a:buFont typeface="Arial" panose="020B0604020202020204" pitchFamily="34" charset="0"/>
              <a:buNone/>
            </a:pPr>
            <a:endParaRPr lang="en-US"/>
          </a:p>
          <a:p>
            <a:r>
              <a:rPr lang="en-US" b="1"/>
              <a:t>2. Transportation: Learning basic vehicle maintenance, like changing oil or tires.</a:t>
            </a:r>
            <a:endParaRPr lang="en-US"/>
          </a:p>
          <a:p>
            <a:pPr>
              <a:buFont typeface="Arial" panose="020B0604020202020204" pitchFamily="34" charset="0"/>
              <a:buNone/>
            </a:pPr>
            <a:r>
              <a:rPr lang="en-US"/>
              <a:t>If you’re interested in the Transportation sector, consider where you learn basic vehicle maintenance skills, such as changing oil or tires. This practical knowledge is essential for anyone interested in pursuing a career in transportation or automotive fields. Plus, it can count towards both your Skills section in the Award and your SHSM requirements, providing you with a well-rounded skill set.</a:t>
            </a:r>
          </a:p>
          <a:p>
            <a:pPr>
              <a:buFont typeface="Arial" panose="020B0604020202020204" pitchFamily="34" charset="0"/>
              <a:buNone/>
            </a:pPr>
            <a:endParaRPr lang="en-US"/>
          </a:p>
          <a:p>
            <a:endParaRPr lang="en-CA"/>
          </a:p>
        </p:txBody>
      </p:sp>
      <p:sp>
        <p:nvSpPr>
          <p:cNvPr id="4" name="Slide Number Placeholder 3"/>
          <p:cNvSpPr>
            <a:spLocks noGrp="1"/>
          </p:cNvSpPr>
          <p:nvPr>
            <p:ph type="sldNum" sz="quarter" idx="5"/>
          </p:nvPr>
        </p:nvSpPr>
        <p:spPr/>
        <p:txBody>
          <a:bodyPr/>
          <a:lstStyle/>
          <a:p>
            <a:fld id="{B1801A50-617E-4432-9C05-BC91BC0D56E1}" type="slidenum">
              <a:rPr lang="en-CA" smtClean="0"/>
              <a:t>9</a:t>
            </a:fld>
            <a:endParaRPr lang="en-CA"/>
          </a:p>
        </p:txBody>
      </p:sp>
    </p:spTree>
    <p:extLst>
      <p:ext uri="{BB962C8B-B14F-4D97-AF65-F5344CB8AC3E}">
        <p14:creationId xmlns:p14="http://schemas.microsoft.com/office/powerpoint/2010/main" val="3990247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explore how you can integrate the Physical Recreation section of the Award with your SHSM experiences. </a:t>
            </a:r>
          </a:p>
          <a:p>
            <a:endParaRPr lang="en-US"/>
          </a:p>
          <a:p>
            <a:pPr marL="228600" indent="-228600">
              <a:buAutoNum type="arabicPeriod"/>
            </a:pPr>
            <a:r>
              <a:rPr lang="en-US" b="1"/>
              <a:t>Hospitality and Tourism:</a:t>
            </a:r>
            <a:r>
              <a:rPr lang="en-US"/>
              <a:t> </a:t>
            </a:r>
          </a:p>
          <a:p>
            <a:pPr marL="0" indent="0">
              <a:buNone/>
            </a:pPr>
            <a:r>
              <a:rPr lang="en-US"/>
              <a:t>Canoeing sessions with SHSM sector. In the Hospitality and Tourism sector, you might participate in canoeing sessions as part of your SHSM program. These sessions offer a fantastic opportunity to stay active while learning teamwork and leadership skills in an outdoor setting. Plus, this activity contributes to your Physical Recreation section in the Award, demonstrating your commitment to a healthy lifestyle while gaining valuable experiences in the tourism field.</a:t>
            </a:r>
          </a:p>
          <a:p>
            <a:pPr marL="0" indent="0">
              <a:buNone/>
            </a:pPr>
            <a:endParaRPr lang="en-US"/>
          </a:p>
          <a:p>
            <a:r>
              <a:rPr lang="en-US" b="1"/>
              <a:t>2. Construction: Physical activity and hands-on activities like building a structure. </a:t>
            </a:r>
          </a:p>
          <a:p>
            <a:r>
              <a:rPr lang="en-US"/>
              <a:t>Another example is engaging in physical activity through hands-on activities in the Construction sector, such as building a structure. This not only provides an excellent workout but also allows you to apply your construction skills in a practical setting. This activity can be logged under both your Physical Recreation section and as a part of your Skills development in the Award.</a:t>
            </a:r>
            <a:endParaRPr lang="en-CA"/>
          </a:p>
        </p:txBody>
      </p:sp>
      <p:sp>
        <p:nvSpPr>
          <p:cNvPr id="4" name="Slide Number Placeholder 3"/>
          <p:cNvSpPr>
            <a:spLocks noGrp="1"/>
          </p:cNvSpPr>
          <p:nvPr>
            <p:ph type="sldNum" sz="quarter" idx="5"/>
          </p:nvPr>
        </p:nvSpPr>
        <p:spPr/>
        <p:txBody>
          <a:bodyPr/>
          <a:lstStyle/>
          <a:p>
            <a:fld id="{B1801A50-617E-4432-9C05-BC91BC0D56E1}" type="slidenum">
              <a:rPr lang="en-CA" smtClean="0"/>
              <a:t>10</a:t>
            </a:fld>
            <a:endParaRPr lang="en-CA"/>
          </a:p>
        </p:txBody>
      </p:sp>
    </p:spTree>
    <p:extLst>
      <p:ext uri="{BB962C8B-B14F-4D97-AF65-F5344CB8AC3E}">
        <p14:creationId xmlns:p14="http://schemas.microsoft.com/office/powerpoint/2010/main" val="3559669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20005-CCCC-F92C-850E-5697420AF1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DCBAACF-07A7-E34D-2AE7-C35BA344B2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0C8A2FF0-E606-E5DF-0462-8B7DD213FA6E}"/>
              </a:ext>
            </a:extLst>
          </p:cNvPr>
          <p:cNvSpPr>
            <a:spLocks noGrp="1"/>
          </p:cNvSpPr>
          <p:nvPr>
            <p:ph type="dt" sz="half" idx="10"/>
          </p:nvPr>
        </p:nvSpPr>
        <p:spPr/>
        <p:txBody>
          <a:bodyPr/>
          <a:lstStyle/>
          <a:p>
            <a:fld id="{9D8B6D04-5796-4205-99F9-26036DEE2B24}" type="datetimeFigureOut">
              <a:rPr lang="en-CA" smtClean="0"/>
              <a:t>2024-12-12</a:t>
            </a:fld>
            <a:endParaRPr lang="en-CA"/>
          </a:p>
        </p:txBody>
      </p:sp>
      <p:sp>
        <p:nvSpPr>
          <p:cNvPr id="5" name="Footer Placeholder 4">
            <a:extLst>
              <a:ext uri="{FF2B5EF4-FFF2-40B4-BE49-F238E27FC236}">
                <a16:creationId xmlns:a16="http://schemas.microsoft.com/office/drawing/2014/main" id="{DBE0142C-BE00-AE79-E6B6-F22FF090464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66E2B84-B02F-2977-B298-61D91D12E951}"/>
              </a:ext>
            </a:extLst>
          </p:cNvPr>
          <p:cNvSpPr>
            <a:spLocks noGrp="1"/>
          </p:cNvSpPr>
          <p:nvPr>
            <p:ph type="sldNum" sz="quarter" idx="12"/>
          </p:nvPr>
        </p:nvSpPr>
        <p:spPr/>
        <p:txBody>
          <a:bodyPr/>
          <a:lstStyle/>
          <a:p>
            <a:fld id="{C67B399C-5E72-42C4-A53A-2204B1FC4355}" type="slidenum">
              <a:rPr lang="en-CA" smtClean="0"/>
              <a:t>‹#›</a:t>
            </a:fld>
            <a:endParaRPr lang="en-CA"/>
          </a:p>
        </p:txBody>
      </p:sp>
    </p:spTree>
    <p:extLst>
      <p:ext uri="{BB962C8B-B14F-4D97-AF65-F5344CB8AC3E}">
        <p14:creationId xmlns:p14="http://schemas.microsoft.com/office/powerpoint/2010/main" val="4019272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17A08-C774-34F6-D186-3278B7CB764B}"/>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69F1259-63F6-F3BF-943C-B1D63CCD19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450637A-7542-5E78-7E00-9B75318F9BE3}"/>
              </a:ext>
            </a:extLst>
          </p:cNvPr>
          <p:cNvSpPr>
            <a:spLocks noGrp="1"/>
          </p:cNvSpPr>
          <p:nvPr>
            <p:ph type="dt" sz="half" idx="10"/>
          </p:nvPr>
        </p:nvSpPr>
        <p:spPr/>
        <p:txBody>
          <a:bodyPr/>
          <a:lstStyle/>
          <a:p>
            <a:fld id="{9D8B6D04-5796-4205-99F9-26036DEE2B24}" type="datetimeFigureOut">
              <a:rPr lang="en-CA" smtClean="0"/>
              <a:t>2024-12-12</a:t>
            </a:fld>
            <a:endParaRPr lang="en-CA"/>
          </a:p>
        </p:txBody>
      </p:sp>
      <p:sp>
        <p:nvSpPr>
          <p:cNvPr id="5" name="Footer Placeholder 4">
            <a:extLst>
              <a:ext uri="{FF2B5EF4-FFF2-40B4-BE49-F238E27FC236}">
                <a16:creationId xmlns:a16="http://schemas.microsoft.com/office/drawing/2014/main" id="{E88C91B4-8863-CE23-D6AE-2FBBEA0EFDE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3608C1E-5081-4164-4020-860DD0B38AC2}"/>
              </a:ext>
            </a:extLst>
          </p:cNvPr>
          <p:cNvSpPr>
            <a:spLocks noGrp="1"/>
          </p:cNvSpPr>
          <p:nvPr>
            <p:ph type="sldNum" sz="quarter" idx="12"/>
          </p:nvPr>
        </p:nvSpPr>
        <p:spPr/>
        <p:txBody>
          <a:bodyPr/>
          <a:lstStyle/>
          <a:p>
            <a:fld id="{C67B399C-5E72-42C4-A53A-2204B1FC4355}" type="slidenum">
              <a:rPr lang="en-CA" smtClean="0"/>
              <a:t>‹#›</a:t>
            </a:fld>
            <a:endParaRPr lang="en-CA"/>
          </a:p>
        </p:txBody>
      </p:sp>
    </p:spTree>
    <p:extLst>
      <p:ext uri="{BB962C8B-B14F-4D97-AF65-F5344CB8AC3E}">
        <p14:creationId xmlns:p14="http://schemas.microsoft.com/office/powerpoint/2010/main" val="298516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527CE5-1DF4-8682-4195-2A6E60D0369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22F9F75-7516-51C7-8BA3-BD09DA00E9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35824FF-180D-86EB-8F0C-C2A184DC613A}"/>
              </a:ext>
            </a:extLst>
          </p:cNvPr>
          <p:cNvSpPr>
            <a:spLocks noGrp="1"/>
          </p:cNvSpPr>
          <p:nvPr>
            <p:ph type="dt" sz="half" idx="10"/>
          </p:nvPr>
        </p:nvSpPr>
        <p:spPr/>
        <p:txBody>
          <a:bodyPr/>
          <a:lstStyle/>
          <a:p>
            <a:fld id="{9D8B6D04-5796-4205-99F9-26036DEE2B24}" type="datetimeFigureOut">
              <a:rPr lang="en-CA" smtClean="0"/>
              <a:t>2024-12-12</a:t>
            </a:fld>
            <a:endParaRPr lang="en-CA"/>
          </a:p>
        </p:txBody>
      </p:sp>
      <p:sp>
        <p:nvSpPr>
          <p:cNvPr id="5" name="Footer Placeholder 4">
            <a:extLst>
              <a:ext uri="{FF2B5EF4-FFF2-40B4-BE49-F238E27FC236}">
                <a16:creationId xmlns:a16="http://schemas.microsoft.com/office/drawing/2014/main" id="{5D73BD07-ED02-F3CF-16B8-23A599229AD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16F2595-C521-BBFA-80AE-3A00A8EB2158}"/>
              </a:ext>
            </a:extLst>
          </p:cNvPr>
          <p:cNvSpPr>
            <a:spLocks noGrp="1"/>
          </p:cNvSpPr>
          <p:nvPr>
            <p:ph type="sldNum" sz="quarter" idx="12"/>
          </p:nvPr>
        </p:nvSpPr>
        <p:spPr/>
        <p:txBody>
          <a:bodyPr/>
          <a:lstStyle/>
          <a:p>
            <a:fld id="{C67B399C-5E72-42C4-A53A-2204B1FC4355}" type="slidenum">
              <a:rPr lang="en-CA" smtClean="0"/>
              <a:t>‹#›</a:t>
            </a:fld>
            <a:endParaRPr lang="en-CA"/>
          </a:p>
        </p:txBody>
      </p:sp>
    </p:spTree>
    <p:extLst>
      <p:ext uri="{BB962C8B-B14F-4D97-AF65-F5344CB8AC3E}">
        <p14:creationId xmlns:p14="http://schemas.microsoft.com/office/powerpoint/2010/main" val="2600509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C9A19-4BD1-C203-7023-F23222FC816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85712D9-25A3-D66E-E168-32AE245B96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97C5320-2ADA-AEB1-7D15-05A59296A4C3}"/>
              </a:ext>
            </a:extLst>
          </p:cNvPr>
          <p:cNvSpPr>
            <a:spLocks noGrp="1"/>
          </p:cNvSpPr>
          <p:nvPr>
            <p:ph type="dt" sz="half" idx="10"/>
          </p:nvPr>
        </p:nvSpPr>
        <p:spPr/>
        <p:txBody>
          <a:bodyPr/>
          <a:lstStyle/>
          <a:p>
            <a:fld id="{9D8B6D04-5796-4205-99F9-26036DEE2B24}" type="datetimeFigureOut">
              <a:rPr lang="en-CA" smtClean="0"/>
              <a:t>2024-12-12</a:t>
            </a:fld>
            <a:endParaRPr lang="en-CA"/>
          </a:p>
        </p:txBody>
      </p:sp>
      <p:sp>
        <p:nvSpPr>
          <p:cNvPr id="5" name="Footer Placeholder 4">
            <a:extLst>
              <a:ext uri="{FF2B5EF4-FFF2-40B4-BE49-F238E27FC236}">
                <a16:creationId xmlns:a16="http://schemas.microsoft.com/office/drawing/2014/main" id="{FE69D9BB-4C02-4B45-B157-62F3319A2C0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890306C-FA72-3425-7601-E2CD156DC1B3}"/>
              </a:ext>
            </a:extLst>
          </p:cNvPr>
          <p:cNvSpPr>
            <a:spLocks noGrp="1"/>
          </p:cNvSpPr>
          <p:nvPr>
            <p:ph type="sldNum" sz="quarter" idx="12"/>
          </p:nvPr>
        </p:nvSpPr>
        <p:spPr/>
        <p:txBody>
          <a:bodyPr/>
          <a:lstStyle/>
          <a:p>
            <a:fld id="{C67B399C-5E72-42C4-A53A-2204B1FC4355}" type="slidenum">
              <a:rPr lang="en-CA" smtClean="0"/>
              <a:t>‹#›</a:t>
            </a:fld>
            <a:endParaRPr lang="en-CA"/>
          </a:p>
        </p:txBody>
      </p:sp>
    </p:spTree>
    <p:extLst>
      <p:ext uri="{BB962C8B-B14F-4D97-AF65-F5344CB8AC3E}">
        <p14:creationId xmlns:p14="http://schemas.microsoft.com/office/powerpoint/2010/main" val="2663329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7548-D018-79AB-E2D7-5DC3FE3EEC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647FF901-861D-F314-5A26-C2D3B4FA46B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A37E1D-71CE-85BA-4807-DD61EDB91A80}"/>
              </a:ext>
            </a:extLst>
          </p:cNvPr>
          <p:cNvSpPr>
            <a:spLocks noGrp="1"/>
          </p:cNvSpPr>
          <p:nvPr>
            <p:ph type="dt" sz="half" idx="10"/>
          </p:nvPr>
        </p:nvSpPr>
        <p:spPr/>
        <p:txBody>
          <a:bodyPr/>
          <a:lstStyle/>
          <a:p>
            <a:fld id="{9D8B6D04-5796-4205-99F9-26036DEE2B24}" type="datetimeFigureOut">
              <a:rPr lang="en-CA" smtClean="0"/>
              <a:t>2024-12-12</a:t>
            </a:fld>
            <a:endParaRPr lang="en-CA"/>
          </a:p>
        </p:txBody>
      </p:sp>
      <p:sp>
        <p:nvSpPr>
          <p:cNvPr id="5" name="Footer Placeholder 4">
            <a:extLst>
              <a:ext uri="{FF2B5EF4-FFF2-40B4-BE49-F238E27FC236}">
                <a16:creationId xmlns:a16="http://schemas.microsoft.com/office/drawing/2014/main" id="{0523992A-FCAD-7AC9-66DB-85BAB6906EF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B6A7420-5A46-0E7C-08CB-A06EF67FE939}"/>
              </a:ext>
            </a:extLst>
          </p:cNvPr>
          <p:cNvSpPr>
            <a:spLocks noGrp="1"/>
          </p:cNvSpPr>
          <p:nvPr>
            <p:ph type="sldNum" sz="quarter" idx="12"/>
          </p:nvPr>
        </p:nvSpPr>
        <p:spPr/>
        <p:txBody>
          <a:bodyPr/>
          <a:lstStyle/>
          <a:p>
            <a:fld id="{C67B399C-5E72-42C4-A53A-2204B1FC4355}" type="slidenum">
              <a:rPr lang="en-CA" smtClean="0"/>
              <a:t>‹#›</a:t>
            </a:fld>
            <a:endParaRPr lang="en-CA"/>
          </a:p>
        </p:txBody>
      </p:sp>
    </p:spTree>
    <p:extLst>
      <p:ext uri="{BB962C8B-B14F-4D97-AF65-F5344CB8AC3E}">
        <p14:creationId xmlns:p14="http://schemas.microsoft.com/office/powerpoint/2010/main" val="545467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617B3-E464-5423-9FC6-05F669C9D28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1D7F261-623C-3FF0-AADA-D954972707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C93A6594-6F6C-2E0B-1B64-6AB4231488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C036B6F0-2FED-969A-ED14-9B682032B16B}"/>
              </a:ext>
            </a:extLst>
          </p:cNvPr>
          <p:cNvSpPr>
            <a:spLocks noGrp="1"/>
          </p:cNvSpPr>
          <p:nvPr>
            <p:ph type="dt" sz="half" idx="10"/>
          </p:nvPr>
        </p:nvSpPr>
        <p:spPr/>
        <p:txBody>
          <a:bodyPr/>
          <a:lstStyle/>
          <a:p>
            <a:fld id="{9D8B6D04-5796-4205-99F9-26036DEE2B24}" type="datetimeFigureOut">
              <a:rPr lang="en-CA" smtClean="0"/>
              <a:t>2024-12-12</a:t>
            </a:fld>
            <a:endParaRPr lang="en-CA"/>
          </a:p>
        </p:txBody>
      </p:sp>
      <p:sp>
        <p:nvSpPr>
          <p:cNvPr id="6" name="Footer Placeholder 5">
            <a:extLst>
              <a:ext uri="{FF2B5EF4-FFF2-40B4-BE49-F238E27FC236}">
                <a16:creationId xmlns:a16="http://schemas.microsoft.com/office/drawing/2014/main" id="{220B83EF-09CE-EF39-2FBC-C8931C5D63A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F7A81CB-15F5-6312-4637-1026B85C5D0A}"/>
              </a:ext>
            </a:extLst>
          </p:cNvPr>
          <p:cNvSpPr>
            <a:spLocks noGrp="1"/>
          </p:cNvSpPr>
          <p:nvPr>
            <p:ph type="sldNum" sz="quarter" idx="12"/>
          </p:nvPr>
        </p:nvSpPr>
        <p:spPr/>
        <p:txBody>
          <a:bodyPr/>
          <a:lstStyle/>
          <a:p>
            <a:fld id="{C67B399C-5E72-42C4-A53A-2204B1FC4355}" type="slidenum">
              <a:rPr lang="en-CA" smtClean="0"/>
              <a:t>‹#›</a:t>
            </a:fld>
            <a:endParaRPr lang="en-CA"/>
          </a:p>
        </p:txBody>
      </p:sp>
    </p:spTree>
    <p:extLst>
      <p:ext uri="{BB962C8B-B14F-4D97-AF65-F5344CB8AC3E}">
        <p14:creationId xmlns:p14="http://schemas.microsoft.com/office/powerpoint/2010/main" val="4014819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FDD55-8136-57DB-5DBF-934083C2E6CE}"/>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065A24E-0AD6-CA2B-0D81-A03AFD2B24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C86D18-DA8A-6A99-3414-22945AD473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86AC71D0-CC2E-C13D-6E4F-B02531BEDC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362176-B970-2CE5-D49B-1C09680E89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970E5A5F-36F1-B678-29CC-C498796D88E0}"/>
              </a:ext>
            </a:extLst>
          </p:cNvPr>
          <p:cNvSpPr>
            <a:spLocks noGrp="1"/>
          </p:cNvSpPr>
          <p:nvPr>
            <p:ph type="dt" sz="half" idx="10"/>
          </p:nvPr>
        </p:nvSpPr>
        <p:spPr/>
        <p:txBody>
          <a:bodyPr/>
          <a:lstStyle/>
          <a:p>
            <a:fld id="{9D8B6D04-5796-4205-99F9-26036DEE2B24}" type="datetimeFigureOut">
              <a:rPr lang="en-CA" smtClean="0"/>
              <a:t>2024-12-12</a:t>
            </a:fld>
            <a:endParaRPr lang="en-CA"/>
          </a:p>
        </p:txBody>
      </p:sp>
      <p:sp>
        <p:nvSpPr>
          <p:cNvPr id="8" name="Footer Placeholder 7">
            <a:extLst>
              <a:ext uri="{FF2B5EF4-FFF2-40B4-BE49-F238E27FC236}">
                <a16:creationId xmlns:a16="http://schemas.microsoft.com/office/drawing/2014/main" id="{CAE4AFF3-C3D3-4816-A3FD-AE3C48A30C1F}"/>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23D9C3B9-3146-64D5-21DF-83D07E7E6BCF}"/>
              </a:ext>
            </a:extLst>
          </p:cNvPr>
          <p:cNvSpPr>
            <a:spLocks noGrp="1"/>
          </p:cNvSpPr>
          <p:nvPr>
            <p:ph type="sldNum" sz="quarter" idx="12"/>
          </p:nvPr>
        </p:nvSpPr>
        <p:spPr/>
        <p:txBody>
          <a:bodyPr/>
          <a:lstStyle/>
          <a:p>
            <a:fld id="{C67B399C-5E72-42C4-A53A-2204B1FC4355}" type="slidenum">
              <a:rPr lang="en-CA" smtClean="0"/>
              <a:t>‹#›</a:t>
            </a:fld>
            <a:endParaRPr lang="en-CA"/>
          </a:p>
        </p:txBody>
      </p:sp>
    </p:spTree>
    <p:extLst>
      <p:ext uri="{BB962C8B-B14F-4D97-AF65-F5344CB8AC3E}">
        <p14:creationId xmlns:p14="http://schemas.microsoft.com/office/powerpoint/2010/main" val="1850354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D186A-0AA8-8929-48AB-8C6CF568947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7139D3F7-FD12-E03E-4BB0-496187201DD6}"/>
              </a:ext>
            </a:extLst>
          </p:cNvPr>
          <p:cNvSpPr>
            <a:spLocks noGrp="1"/>
          </p:cNvSpPr>
          <p:nvPr>
            <p:ph type="dt" sz="half" idx="10"/>
          </p:nvPr>
        </p:nvSpPr>
        <p:spPr/>
        <p:txBody>
          <a:bodyPr/>
          <a:lstStyle/>
          <a:p>
            <a:fld id="{9D8B6D04-5796-4205-99F9-26036DEE2B24}" type="datetimeFigureOut">
              <a:rPr lang="en-CA" smtClean="0"/>
              <a:t>2024-12-12</a:t>
            </a:fld>
            <a:endParaRPr lang="en-CA"/>
          </a:p>
        </p:txBody>
      </p:sp>
      <p:sp>
        <p:nvSpPr>
          <p:cNvPr id="4" name="Footer Placeholder 3">
            <a:extLst>
              <a:ext uri="{FF2B5EF4-FFF2-40B4-BE49-F238E27FC236}">
                <a16:creationId xmlns:a16="http://schemas.microsoft.com/office/drawing/2014/main" id="{42F8ABE0-9ADD-4ECD-CF5E-02729407B3FF}"/>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D1A98F53-2BCF-920D-3520-3E962251E413}"/>
              </a:ext>
            </a:extLst>
          </p:cNvPr>
          <p:cNvSpPr>
            <a:spLocks noGrp="1"/>
          </p:cNvSpPr>
          <p:nvPr>
            <p:ph type="sldNum" sz="quarter" idx="12"/>
          </p:nvPr>
        </p:nvSpPr>
        <p:spPr/>
        <p:txBody>
          <a:bodyPr/>
          <a:lstStyle/>
          <a:p>
            <a:fld id="{C67B399C-5E72-42C4-A53A-2204B1FC4355}" type="slidenum">
              <a:rPr lang="en-CA" smtClean="0"/>
              <a:t>‹#›</a:t>
            </a:fld>
            <a:endParaRPr lang="en-CA"/>
          </a:p>
        </p:txBody>
      </p:sp>
    </p:spTree>
    <p:extLst>
      <p:ext uri="{BB962C8B-B14F-4D97-AF65-F5344CB8AC3E}">
        <p14:creationId xmlns:p14="http://schemas.microsoft.com/office/powerpoint/2010/main" val="3509791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B1802E-B608-C4A4-A3E0-47A604D62DE1}"/>
              </a:ext>
            </a:extLst>
          </p:cNvPr>
          <p:cNvSpPr>
            <a:spLocks noGrp="1"/>
          </p:cNvSpPr>
          <p:nvPr>
            <p:ph type="dt" sz="half" idx="10"/>
          </p:nvPr>
        </p:nvSpPr>
        <p:spPr/>
        <p:txBody>
          <a:bodyPr/>
          <a:lstStyle/>
          <a:p>
            <a:fld id="{9D8B6D04-5796-4205-99F9-26036DEE2B24}" type="datetimeFigureOut">
              <a:rPr lang="en-CA" smtClean="0"/>
              <a:t>2024-12-12</a:t>
            </a:fld>
            <a:endParaRPr lang="en-CA"/>
          </a:p>
        </p:txBody>
      </p:sp>
      <p:sp>
        <p:nvSpPr>
          <p:cNvPr id="3" name="Footer Placeholder 2">
            <a:extLst>
              <a:ext uri="{FF2B5EF4-FFF2-40B4-BE49-F238E27FC236}">
                <a16:creationId xmlns:a16="http://schemas.microsoft.com/office/drawing/2014/main" id="{B27D177A-676A-AB9A-EFD1-3BA14A699EEA}"/>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56BDCD4-C72C-C39C-B1F5-FC8AFF2BAFF5}"/>
              </a:ext>
            </a:extLst>
          </p:cNvPr>
          <p:cNvSpPr>
            <a:spLocks noGrp="1"/>
          </p:cNvSpPr>
          <p:nvPr>
            <p:ph type="sldNum" sz="quarter" idx="12"/>
          </p:nvPr>
        </p:nvSpPr>
        <p:spPr/>
        <p:txBody>
          <a:bodyPr/>
          <a:lstStyle/>
          <a:p>
            <a:fld id="{C67B399C-5E72-42C4-A53A-2204B1FC4355}" type="slidenum">
              <a:rPr lang="en-CA" smtClean="0"/>
              <a:t>‹#›</a:t>
            </a:fld>
            <a:endParaRPr lang="en-CA"/>
          </a:p>
        </p:txBody>
      </p:sp>
    </p:spTree>
    <p:extLst>
      <p:ext uri="{BB962C8B-B14F-4D97-AF65-F5344CB8AC3E}">
        <p14:creationId xmlns:p14="http://schemas.microsoft.com/office/powerpoint/2010/main" val="3929189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F80D8-8331-2706-D825-F88C11C6A8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EE7F338D-2E95-BC6F-A4FC-496ECAD71F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4C291C88-07FC-8A40-F581-5F2388B924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DDB308-4117-56AA-B801-D66DE67ED93F}"/>
              </a:ext>
            </a:extLst>
          </p:cNvPr>
          <p:cNvSpPr>
            <a:spLocks noGrp="1"/>
          </p:cNvSpPr>
          <p:nvPr>
            <p:ph type="dt" sz="half" idx="10"/>
          </p:nvPr>
        </p:nvSpPr>
        <p:spPr/>
        <p:txBody>
          <a:bodyPr/>
          <a:lstStyle/>
          <a:p>
            <a:fld id="{9D8B6D04-5796-4205-99F9-26036DEE2B24}" type="datetimeFigureOut">
              <a:rPr lang="en-CA" smtClean="0"/>
              <a:t>2024-12-12</a:t>
            </a:fld>
            <a:endParaRPr lang="en-CA"/>
          </a:p>
        </p:txBody>
      </p:sp>
      <p:sp>
        <p:nvSpPr>
          <p:cNvPr id="6" name="Footer Placeholder 5">
            <a:extLst>
              <a:ext uri="{FF2B5EF4-FFF2-40B4-BE49-F238E27FC236}">
                <a16:creationId xmlns:a16="http://schemas.microsoft.com/office/drawing/2014/main" id="{1BDA4EDC-0101-A6A8-4A1C-77B5DCFD787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2A14928-34F9-6554-CD33-E990725CE500}"/>
              </a:ext>
            </a:extLst>
          </p:cNvPr>
          <p:cNvSpPr>
            <a:spLocks noGrp="1"/>
          </p:cNvSpPr>
          <p:nvPr>
            <p:ph type="sldNum" sz="quarter" idx="12"/>
          </p:nvPr>
        </p:nvSpPr>
        <p:spPr/>
        <p:txBody>
          <a:bodyPr/>
          <a:lstStyle/>
          <a:p>
            <a:fld id="{C67B399C-5E72-42C4-A53A-2204B1FC4355}" type="slidenum">
              <a:rPr lang="en-CA" smtClean="0"/>
              <a:t>‹#›</a:t>
            </a:fld>
            <a:endParaRPr lang="en-CA"/>
          </a:p>
        </p:txBody>
      </p:sp>
    </p:spTree>
    <p:extLst>
      <p:ext uri="{BB962C8B-B14F-4D97-AF65-F5344CB8AC3E}">
        <p14:creationId xmlns:p14="http://schemas.microsoft.com/office/powerpoint/2010/main" val="3705389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81BAA-1227-54F6-C31E-BAE1C2E171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D008275-75F8-D143-9CD9-A3481FD500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a:extLst>
              <a:ext uri="{FF2B5EF4-FFF2-40B4-BE49-F238E27FC236}">
                <a16:creationId xmlns:a16="http://schemas.microsoft.com/office/drawing/2014/main" id="{33AC6F38-0D58-3AD9-23DD-C191AA7EA7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E4719D-B187-19A3-B4C8-6D4DD6B27255}"/>
              </a:ext>
            </a:extLst>
          </p:cNvPr>
          <p:cNvSpPr>
            <a:spLocks noGrp="1"/>
          </p:cNvSpPr>
          <p:nvPr>
            <p:ph type="dt" sz="half" idx="10"/>
          </p:nvPr>
        </p:nvSpPr>
        <p:spPr/>
        <p:txBody>
          <a:bodyPr/>
          <a:lstStyle/>
          <a:p>
            <a:fld id="{9D8B6D04-5796-4205-99F9-26036DEE2B24}" type="datetimeFigureOut">
              <a:rPr lang="en-CA" smtClean="0"/>
              <a:t>2024-12-12</a:t>
            </a:fld>
            <a:endParaRPr lang="en-CA"/>
          </a:p>
        </p:txBody>
      </p:sp>
      <p:sp>
        <p:nvSpPr>
          <p:cNvPr id="6" name="Footer Placeholder 5">
            <a:extLst>
              <a:ext uri="{FF2B5EF4-FFF2-40B4-BE49-F238E27FC236}">
                <a16:creationId xmlns:a16="http://schemas.microsoft.com/office/drawing/2014/main" id="{B8633043-A65E-A1BE-9D28-332F1B52BC9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5666B21-552E-3232-7FE5-C65A59A9760D}"/>
              </a:ext>
            </a:extLst>
          </p:cNvPr>
          <p:cNvSpPr>
            <a:spLocks noGrp="1"/>
          </p:cNvSpPr>
          <p:nvPr>
            <p:ph type="sldNum" sz="quarter" idx="12"/>
          </p:nvPr>
        </p:nvSpPr>
        <p:spPr/>
        <p:txBody>
          <a:bodyPr/>
          <a:lstStyle/>
          <a:p>
            <a:fld id="{C67B399C-5E72-42C4-A53A-2204B1FC4355}" type="slidenum">
              <a:rPr lang="en-CA" smtClean="0"/>
              <a:t>‹#›</a:t>
            </a:fld>
            <a:endParaRPr lang="en-CA"/>
          </a:p>
        </p:txBody>
      </p:sp>
    </p:spTree>
    <p:extLst>
      <p:ext uri="{BB962C8B-B14F-4D97-AF65-F5344CB8AC3E}">
        <p14:creationId xmlns:p14="http://schemas.microsoft.com/office/powerpoint/2010/main" val="3656890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73B152-D1D5-96FA-8F9B-A1BE60F33D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CA08D1D-C86A-3580-D21B-8A8969B45A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5FB966B-1470-81B9-B910-50E35A5D92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D8B6D04-5796-4205-99F9-26036DEE2B24}" type="datetimeFigureOut">
              <a:rPr lang="en-CA" smtClean="0"/>
              <a:t>2024-12-12</a:t>
            </a:fld>
            <a:endParaRPr lang="en-CA"/>
          </a:p>
        </p:txBody>
      </p:sp>
      <p:sp>
        <p:nvSpPr>
          <p:cNvPr id="5" name="Footer Placeholder 4">
            <a:extLst>
              <a:ext uri="{FF2B5EF4-FFF2-40B4-BE49-F238E27FC236}">
                <a16:creationId xmlns:a16="http://schemas.microsoft.com/office/drawing/2014/main" id="{FE235842-AE48-3442-ADF4-CD79C24308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6FD52A12-4F41-4A8A-6EBC-A78466AD4D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67B399C-5E72-42C4-A53A-2204B1FC4355}" type="slidenum">
              <a:rPr lang="en-CA" smtClean="0"/>
              <a:t>‹#›</a:t>
            </a:fld>
            <a:endParaRPr lang="en-CA"/>
          </a:p>
        </p:txBody>
      </p:sp>
    </p:spTree>
    <p:extLst>
      <p:ext uri="{BB962C8B-B14F-4D97-AF65-F5344CB8AC3E}">
        <p14:creationId xmlns:p14="http://schemas.microsoft.com/office/powerpoint/2010/main" val="30754949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17D_97F8DA91.xml"/><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dukeofed.org/award-delivery-playbook-for-shsm/" TargetMode="External"/><Relationship Id="rId5" Type="http://schemas.openxmlformats.org/officeDocument/2006/relationships/hyperlink" Target="https://www.youtube.com/watch?v=hv6IYVZNMQE" TargetMode="Externa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89_6B484419.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microsoft.com/office/2018/10/relationships/comments" Target="../comments/modernComment_178_4A2AC4D.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microsoft.com/office/2018/10/relationships/comments" Target="../comments/modernComment_177_57FC84A6.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microsoft.com/office/2018/10/relationships/comments" Target="../comments/modernComment_108_2E50872C.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www.dukeofed.org/award-activity-zon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8516D-214C-400B-6C9A-D19416BDC4DE}"/>
              </a:ext>
            </a:extLst>
          </p:cNvPr>
          <p:cNvSpPr>
            <a:spLocks noGrp="1"/>
          </p:cNvSpPr>
          <p:nvPr>
            <p:ph type="title"/>
          </p:nvPr>
        </p:nvSpPr>
        <p:spPr>
          <a:xfrm>
            <a:off x="0" y="0"/>
            <a:ext cx="10515600" cy="1325563"/>
          </a:xfrm>
        </p:spPr>
        <p:txBody>
          <a:bodyPr/>
          <a:lstStyle/>
          <a:p>
            <a:r>
              <a:rPr lang="en-CA" sz="4400" b="1">
                <a:latin typeface="Meta-Bold"/>
              </a:rPr>
              <a:t>Read Me First: Teacher </a:t>
            </a:r>
            <a:r>
              <a:rPr lang="en-US" sz="4400" b="1">
                <a:latin typeface="Meta-Bold"/>
              </a:rPr>
              <a:t>Instructions</a:t>
            </a:r>
            <a:br>
              <a:rPr lang="en-CA" sz="4400" b="1">
                <a:latin typeface="Meta-Bold"/>
              </a:rPr>
            </a:br>
            <a:endParaRPr lang="en-CA">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C95A0DD8-CB1D-6A4E-F4F3-8D3D46135786}"/>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 2024 The Duke of Edinburgh's International Award – Canada, All Rights Reserved</a:t>
            </a:r>
          </a:p>
        </p:txBody>
      </p:sp>
      <p:sp>
        <p:nvSpPr>
          <p:cNvPr id="3" name="TextBox 2">
            <a:extLst>
              <a:ext uri="{FF2B5EF4-FFF2-40B4-BE49-F238E27FC236}">
                <a16:creationId xmlns:a16="http://schemas.microsoft.com/office/drawing/2014/main" id="{7D0990F5-C9C6-AC3B-56AF-F79AC3B2162A}"/>
              </a:ext>
            </a:extLst>
          </p:cNvPr>
          <p:cNvSpPr txBox="1"/>
          <p:nvPr/>
        </p:nvSpPr>
        <p:spPr>
          <a:xfrm>
            <a:off x="344245" y="806824"/>
            <a:ext cx="11503510" cy="3693319"/>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en-US" sz="2400" dirty="0">
                <a:latin typeface="Calibri"/>
                <a:ea typeface="Calibri"/>
                <a:cs typeface="Calibri"/>
              </a:rPr>
              <a:t>This PowerPoint is designed to introduce students to the Award before they register, ideally presented alongside your SHSM introduction to show SHSM linkage.</a:t>
            </a:r>
          </a:p>
          <a:p>
            <a:pPr marL="285750" indent="-285750">
              <a:lnSpc>
                <a:spcPct val="150000"/>
              </a:lnSpc>
              <a:buFont typeface="Arial" panose="020B0604020202020204" pitchFamily="34" charset="0"/>
              <a:buChar char="•"/>
            </a:pPr>
            <a:r>
              <a:rPr lang="en-US" sz="2400" dirty="0">
                <a:latin typeface="Calibri"/>
                <a:ea typeface="Calibri"/>
                <a:cs typeface="Calibri"/>
              </a:rPr>
              <a:t>It's important to decide the best timing and setting for the Information Session, such as a luncheon learn, SHSM meeting, class, club or team. </a:t>
            </a:r>
          </a:p>
          <a:p>
            <a:pPr marL="285750" indent="-285750">
              <a:lnSpc>
                <a:spcPct val="150000"/>
              </a:lnSpc>
              <a:buFont typeface="Arial" panose="020B0604020202020204" pitchFamily="34" charset="0"/>
              <a:buChar char="•"/>
            </a:pPr>
            <a:r>
              <a:rPr lang="en-US" sz="2400" dirty="0">
                <a:latin typeface="Calibri"/>
                <a:ea typeface="Calibri"/>
                <a:cs typeface="Calibri"/>
              </a:rPr>
              <a:t>Optional speaking notes are provided for all slides. To view the notes, type 'notes' in the PowerPoint search bar and select 'Show/Hide Notes Pane’.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391185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 2024 The Duke of Edinburgh's International Award – Canada, All Rights Reserved.</a:t>
            </a:r>
          </a:p>
        </p:txBody>
      </p:sp>
      <p:sp>
        <p:nvSpPr>
          <p:cNvPr id="4" name="Title 1">
            <a:extLst>
              <a:ext uri="{FF2B5EF4-FFF2-40B4-BE49-F238E27FC236}">
                <a16:creationId xmlns:a16="http://schemas.microsoft.com/office/drawing/2014/main" id="{2F4D1FEE-E248-ED59-23AA-44590E1396BE}"/>
              </a:ext>
            </a:extLst>
          </p:cNvPr>
          <p:cNvSpPr txBox="1">
            <a:spLocks/>
          </p:cNvSpPr>
          <p:nvPr/>
        </p:nvSpPr>
        <p:spPr>
          <a:xfrm>
            <a:off x="1440710" y="-135242"/>
            <a:ext cx="10648509" cy="9229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latin typeface="Meta-Bold"/>
                <a:ea typeface="+mj-lt"/>
                <a:cs typeface="+mj-lt"/>
              </a:rPr>
              <a:t>Example Journey: Combining SHSM and The Award</a:t>
            </a:r>
            <a:endParaRPr lang="en-CA" sz="3600">
              <a:latin typeface="Meta-Bold"/>
              <a:ea typeface="+mj-lt"/>
              <a:cs typeface="+mj-lt"/>
            </a:endParaRPr>
          </a:p>
        </p:txBody>
      </p:sp>
      <p:sp>
        <p:nvSpPr>
          <p:cNvPr id="6" name="TextBox 5">
            <a:extLst>
              <a:ext uri="{FF2B5EF4-FFF2-40B4-BE49-F238E27FC236}">
                <a16:creationId xmlns:a16="http://schemas.microsoft.com/office/drawing/2014/main" id="{AD685255-B587-C524-9E9B-7D138C5ECA5D}"/>
              </a:ext>
            </a:extLst>
          </p:cNvPr>
          <p:cNvSpPr txBox="1"/>
          <p:nvPr/>
        </p:nvSpPr>
        <p:spPr>
          <a:xfrm>
            <a:off x="1526771" y="652849"/>
            <a:ext cx="3916598" cy="5021055"/>
          </a:xfrm>
          <a:prstGeom prst="rect">
            <a:avLst/>
          </a:prstGeom>
          <a:noFill/>
        </p:spPr>
        <p:txBody>
          <a:bodyPr wrap="square" rtlCol="0">
            <a:spAutoFit/>
          </a:bodyPr>
          <a:lstStyle/>
          <a:p>
            <a:pPr>
              <a:lnSpc>
                <a:spcPct val="150000"/>
              </a:lnSpc>
            </a:pPr>
            <a:r>
              <a:rPr lang="en-US" sz="2400" b="1">
                <a:latin typeface="Calibri" panose="020F0502020204030204" pitchFamily="34" charset="0"/>
                <a:ea typeface="Calibri" panose="020F0502020204030204" pitchFamily="34" charset="0"/>
                <a:cs typeface="Calibri" panose="020F0502020204030204" pitchFamily="34" charset="0"/>
              </a:rPr>
              <a:t>Physical Recreation (SHSM Example)</a:t>
            </a:r>
          </a:p>
          <a:p>
            <a:pPr marL="342900" indent="-342900">
              <a:lnSpc>
                <a:spcPct val="150000"/>
              </a:lnSpc>
              <a:buFont typeface="Arial" panose="020B0604020202020204" pitchFamily="34" charset="0"/>
              <a:buChar char="•"/>
            </a:pPr>
            <a:r>
              <a:rPr lang="en-US" sz="2400" b="1">
                <a:latin typeface="Calibri" panose="020F0502020204030204" pitchFamily="34" charset="0"/>
                <a:ea typeface="Calibri" panose="020F0502020204030204" pitchFamily="34" charset="0"/>
                <a:cs typeface="Calibri" panose="020F0502020204030204" pitchFamily="34" charset="0"/>
              </a:rPr>
              <a:t>Hospitality and Tourism: </a:t>
            </a:r>
            <a:r>
              <a:rPr lang="en-US" sz="2400">
                <a:latin typeface="Calibri" panose="020F0502020204030204" pitchFamily="34" charset="0"/>
                <a:ea typeface="Calibri" panose="020F0502020204030204" pitchFamily="34" charset="0"/>
                <a:cs typeface="Calibri" panose="020F0502020204030204" pitchFamily="34" charset="0"/>
              </a:rPr>
              <a:t>Canoeing sessions with SHSM sector.</a:t>
            </a:r>
          </a:p>
          <a:p>
            <a:pPr marL="342900" indent="-342900">
              <a:lnSpc>
                <a:spcPct val="150000"/>
              </a:lnSpc>
              <a:buFont typeface="Arial" panose="020B0604020202020204" pitchFamily="34" charset="0"/>
              <a:buChar char="•"/>
            </a:pPr>
            <a:r>
              <a:rPr lang="en-US" sz="2400" b="1">
                <a:latin typeface="Calibri" panose="020F0502020204030204" pitchFamily="34" charset="0"/>
                <a:ea typeface="Calibri" panose="020F0502020204030204" pitchFamily="34" charset="0"/>
                <a:cs typeface="Calibri" panose="020F0502020204030204" pitchFamily="34" charset="0"/>
              </a:rPr>
              <a:t>Construction</a:t>
            </a:r>
            <a:r>
              <a:rPr lang="en-US" sz="2400">
                <a:latin typeface="Calibri" panose="020F0502020204030204" pitchFamily="34" charset="0"/>
                <a:ea typeface="Calibri" panose="020F0502020204030204" pitchFamily="34" charset="0"/>
                <a:cs typeface="Calibri" panose="020F0502020204030204" pitchFamily="34" charset="0"/>
              </a:rPr>
              <a:t>: Physical activity and hands-on activities like building a structure.</a:t>
            </a:r>
          </a:p>
        </p:txBody>
      </p:sp>
      <p:pic>
        <p:nvPicPr>
          <p:cNvPr id="7" name="Picture 6">
            <a:extLst>
              <a:ext uri="{FF2B5EF4-FFF2-40B4-BE49-F238E27FC236}">
                <a16:creationId xmlns:a16="http://schemas.microsoft.com/office/drawing/2014/main" id="{C4B5E212-18CB-1A44-A09D-0414634D3AEA}"/>
              </a:ext>
            </a:extLst>
          </p:cNvPr>
          <p:cNvPicPr>
            <a:picLocks noChangeAspect="1"/>
          </p:cNvPicPr>
          <p:nvPr/>
        </p:nvPicPr>
        <p:blipFill>
          <a:blip r:embed="rId4"/>
          <a:stretch>
            <a:fillRect/>
          </a:stretch>
        </p:blipFill>
        <p:spPr>
          <a:xfrm>
            <a:off x="5663104" y="946673"/>
            <a:ext cx="6017398" cy="4328214"/>
          </a:xfrm>
          <a:prstGeom prst="rect">
            <a:avLst/>
          </a:prstGeom>
          <a:ln>
            <a:solidFill>
              <a:srgbClr val="FF0066"/>
            </a:solidFill>
          </a:ln>
        </p:spPr>
      </p:pic>
    </p:spTree>
    <p:extLst>
      <p:ext uri="{BB962C8B-B14F-4D97-AF65-F5344CB8AC3E}">
        <p14:creationId xmlns:p14="http://schemas.microsoft.com/office/powerpoint/2010/main" val="3982722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0561BBC-E45D-9029-C15D-7F044D6BC177}"/>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 2024 The Duke of Edinburgh's International Award – Canada, All Rights Reserved</a:t>
            </a:r>
            <a:r>
              <a:rPr kumimoji="0" lang="fr-FR" sz="9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a:t>
            </a:r>
            <a:endParaRPr kumimoji="0" lang="en-CA" sz="9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2" name="Title 1">
            <a:extLst>
              <a:ext uri="{FF2B5EF4-FFF2-40B4-BE49-F238E27FC236}">
                <a16:creationId xmlns:a16="http://schemas.microsoft.com/office/drawing/2014/main" id="{CAB4C437-8093-8D57-A813-96E6D86EC436}"/>
              </a:ext>
            </a:extLst>
          </p:cNvPr>
          <p:cNvSpPr txBox="1">
            <a:spLocks/>
          </p:cNvSpPr>
          <p:nvPr/>
        </p:nvSpPr>
        <p:spPr>
          <a:xfrm>
            <a:off x="1440710" y="-118605"/>
            <a:ext cx="10648509" cy="9229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latin typeface="Meta-Bold"/>
                <a:ea typeface="+mj-lt"/>
                <a:cs typeface="+mj-lt"/>
              </a:rPr>
              <a:t>Example Journey: Combining SHSM and The Award</a:t>
            </a:r>
            <a:endParaRPr lang="en-CA" sz="3600">
              <a:latin typeface="Meta-Bold"/>
              <a:ea typeface="+mj-lt"/>
              <a:cs typeface="+mj-lt"/>
            </a:endParaRPr>
          </a:p>
        </p:txBody>
      </p:sp>
      <p:sp>
        <p:nvSpPr>
          <p:cNvPr id="3" name="TextBox 2">
            <a:extLst>
              <a:ext uri="{FF2B5EF4-FFF2-40B4-BE49-F238E27FC236}">
                <a16:creationId xmlns:a16="http://schemas.microsoft.com/office/drawing/2014/main" id="{98B5C858-4DDE-1680-63EE-913EA200AACA}"/>
              </a:ext>
            </a:extLst>
          </p:cNvPr>
          <p:cNvSpPr txBox="1"/>
          <p:nvPr/>
        </p:nvSpPr>
        <p:spPr>
          <a:xfrm>
            <a:off x="1440710" y="720762"/>
            <a:ext cx="4785429"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Adventurous Journey (SHSM Example)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Environment</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Learn about wilderness survival, plant identification, and discuss the importance of habitat restoration.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Construction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Do research on community builds to find out about non-profit companies who build to give back to communities. Then, come up with ways to support them, like revitalizing a deck at a historic museum.</a:t>
            </a:r>
          </a:p>
        </p:txBody>
      </p:sp>
      <p:pic>
        <p:nvPicPr>
          <p:cNvPr id="7" name="Picture 6">
            <a:extLst>
              <a:ext uri="{FF2B5EF4-FFF2-40B4-BE49-F238E27FC236}">
                <a16:creationId xmlns:a16="http://schemas.microsoft.com/office/drawing/2014/main" id="{6204FBC4-4AEF-5735-CBC9-955EDA3D140C}"/>
              </a:ext>
            </a:extLst>
          </p:cNvPr>
          <p:cNvPicPr>
            <a:picLocks noChangeAspect="1"/>
          </p:cNvPicPr>
          <p:nvPr/>
        </p:nvPicPr>
        <p:blipFill>
          <a:blip r:embed="rId4"/>
          <a:stretch>
            <a:fillRect/>
          </a:stretch>
        </p:blipFill>
        <p:spPr>
          <a:xfrm>
            <a:off x="6378470" y="1243591"/>
            <a:ext cx="5553086" cy="3600963"/>
          </a:xfrm>
          <a:prstGeom prst="rect">
            <a:avLst/>
          </a:prstGeom>
          <a:ln>
            <a:solidFill>
              <a:srgbClr val="FF0066"/>
            </a:solidFill>
          </a:ln>
        </p:spPr>
      </p:pic>
    </p:spTree>
    <p:extLst>
      <p:ext uri="{BB962C8B-B14F-4D97-AF65-F5344CB8AC3E}">
        <p14:creationId xmlns:p14="http://schemas.microsoft.com/office/powerpoint/2010/main" val="260951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E92943-643A-B136-1011-EF47311E5EF9}"/>
              </a:ext>
            </a:extLst>
          </p:cNvPr>
          <p:cNvSpPr>
            <a:spLocks noGrp="1"/>
          </p:cNvSpPr>
          <p:nvPr>
            <p:ph type="title"/>
          </p:nvPr>
        </p:nvSpPr>
        <p:spPr>
          <a:xfrm>
            <a:off x="1436119" y="39120"/>
            <a:ext cx="9636967" cy="1325563"/>
          </a:xfrm>
        </p:spPr>
        <p:txBody>
          <a:bodyPr/>
          <a:lstStyle/>
          <a:p>
            <a:r>
              <a:rPr lang="en-CA" sz="4400" b="1" dirty="0">
                <a:latin typeface="Meta-Bold"/>
                <a:ea typeface="Calibri" panose="020F0502020204030204" pitchFamily="34" charset="0"/>
                <a:cs typeface="Calibri" panose="020F0502020204030204" pitchFamily="34" charset="0"/>
              </a:rPr>
              <a:t>Next Steps</a:t>
            </a:r>
            <a:br>
              <a:rPr lang="en-CA" sz="4400" b="1" dirty="0">
                <a:latin typeface="Meta-Bold"/>
                <a:ea typeface="Calibri" panose="020F0502020204030204" pitchFamily="34" charset="0"/>
                <a:cs typeface="Calibri" panose="020F0502020204030204" pitchFamily="34" charset="0"/>
              </a:rPr>
            </a:br>
            <a:endParaRPr lang="en-CA" dirty="0">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1FD7F2F0-6575-18C6-3B13-6BA4EA55205E}"/>
              </a:ext>
            </a:extLst>
          </p:cNvPr>
          <p:cNvSpPr>
            <a:spLocks noGrp="1"/>
          </p:cNvSpPr>
          <p:nvPr>
            <p:ph idx="1"/>
          </p:nvPr>
        </p:nvSpPr>
        <p:spPr>
          <a:xfrm>
            <a:off x="1436119" y="848287"/>
            <a:ext cx="6412326" cy="3744751"/>
          </a:xfrm>
        </p:spPr>
        <p:txBody>
          <a:bodyPr vert="horz" lIns="91440" tIns="45720" rIns="91440" bIns="45720" rtlCol="0" anchor="t">
            <a:noAutofit/>
          </a:bodyPr>
          <a:lstStyle/>
          <a:p>
            <a:pPr marL="0" indent="0">
              <a:lnSpc>
                <a:spcPct val="100000"/>
              </a:lnSpc>
              <a:buNone/>
            </a:pPr>
            <a:r>
              <a:rPr lang="en-US" sz="2400" dirty="0">
                <a:latin typeface="Calibri"/>
                <a:ea typeface="Calibri"/>
                <a:cs typeface="Calibri"/>
              </a:rPr>
              <a:t>1. </a:t>
            </a:r>
            <a:r>
              <a:rPr lang="en-US" sz="2400" b="1" dirty="0">
                <a:latin typeface="Calibri"/>
                <a:ea typeface="Calibri"/>
                <a:cs typeface="Calibri"/>
                <a:hlinkClick r:id="rId5"/>
              </a:rPr>
              <a:t>Register</a:t>
            </a:r>
            <a:r>
              <a:rPr lang="en-US" sz="2400" dirty="0">
                <a:latin typeface="Calibri"/>
                <a:ea typeface="Calibri"/>
                <a:cs typeface="Calibri"/>
              </a:rPr>
              <a:t> using the link your SHSM Lead will provide. SHSM Leads can also fill out the standardized fillable registration template (</a:t>
            </a:r>
            <a:r>
              <a:rPr lang="en-US" sz="2400" dirty="0">
                <a:latin typeface="Calibri"/>
                <a:ea typeface="Calibri"/>
                <a:cs typeface="Calibri"/>
                <a:hlinkClick r:id="rId6"/>
              </a:rPr>
              <a:t>available in Month 1 Section 3 of the SHSM Delivery Playbook</a:t>
            </a:r>
            <a:r>
              <a:rPr lang="en-US" sz="2400" dirty="0">
                <a:latin typeface="Calibri"/>
                <a:ea typeface="Calibri"/>
                <a:cs typeface="Calibri"/>
              </a:rPr>
              <a:t>) beforehand to assist students in registering.</a:t>
            </a:r>
          </a:p>
          <a:p>
            <a:pPr marL="0" indent="0">
              <a:lnSpc>
                <a:spcPct val="100000"/>
              </a:lnSpc>
              <a:buNone/>
            </a:pPr>
            <a:r>
              <a:rPr lang="en-US" sz="2400" dirty="0">
                <a:latin typeface="Calibri"/>
                <a:ea typeface="Calibri"/>
                <a:cs typeface="Calibri"/>
              </a:rPr>
              <a:t>2. </a:t>
            </a:r>
            <a:r>
              <a:rPr lang="en-US" sz="2400" b="1" dirty="0">
                <a:latin typeface="Calibri"/>
                <a:ea typeface="Calibri"/>
                <a:cs typeface="Calibri"/>
              </a:rPr>
              <a:t>After registering, your SHSM Lead will host the Portfolio Development and Advanced Training in a Technology certification session </a:t>
            </a:r>
            <a:r>
              <a:rPr lang="en-US" sz="2400" dirty="0">
                <a:latin typeface="Calibri"/>
                <a:ea typeface="Calibri"/>
                <a:cs typeface="Calibri"/>
              </a:rPr>
              <a:t>where you will begin filling out activity details on ORB. </a:t>
            </a:r>
          </a:p>
          <a:p>
            <a:pPr marL="0" indent="0">
              <a:lnSpc>
                <a:spcPct val="100000"/>
              </a:lnSpc>
              <a:buNone/>
            </a:pPr>
            <a:r>
              <a:rPr lang="en-US" sz="2400" dirty="0">
                <a:latin typeface="Calibri"/>
                <a:ea typeface="Calibri"/>
                <a:cs typeface="Calibri"/>
              </a:rPr>
              <a:t>3. </a:t>
            </a:r>
            <a:r>
              <a:rPr lang="en-US" sz="2400" b="1" dirty="0">
                <a:latin typeface="Calibri"/>
                <a:ea typeface="Calibri"/>
                <a:cs typeface="Calibri"/>
              </a:rPr>
              <a:t>You’re all ready to begin! </a:t>
            </a:r>
            <a:r>
              <a:rPr lang="en-US" sz="2400" dirty="0">
                <a:latin typeface="Calibri"/>
                <a:ea typeface="Calibri"/>
                <a:cs typeface="Calibri"/>
              </a:rPr>
              <a:t>Enjoy fun, adventure, and endless possibilities!</a:t>
            </a:r>
            <a:endParaRPr lang="en-CA" sz="2400" dirty="0">
              <a:latin typeface="Calibri"/>
              <a:ea typeface="Calibri"/>
              <a:cs typeface="Calibri"/>
            </a:endParaRPr>
          </a:p>
        </p:txBody>
      </p:sp>
      <p:sp>
        <p:nvSpPr>
          <p:cNvPr id="6" name="TextBox 5">
            <a:extLst>
              <a:ext uri="{FF2B5EF4-FFF2-40B4-BE49-F238E27FC236}">
                <a16:creationId xmlns:a16="http://schemas.microsoft.com/office/drawing/2014/main" id="{30561BBC-E45D-9029-C15D-7F044D6BC177}"/>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 2024 The Duke of Edinburgh's International Award – Canada, All Rights Reserved</a:t>
            </a:r>
          </a:p>
        </p:txBody>
      </p:sp>
      <p:pic>
        <p:nvPicPr>
          <p:cNvPr id="7" name="Picture 6">
            <a:extLst>
              <a:ext uri="{FF2B5EF4-FFF2-40B4-BE49-F238E27FC236}">
                <a16:creationId xmlns:a16="http://schemas.microsoft.com/office/drawing/2014/main" id="{F13C59C3-6225-76E5-AA5F-A4BB637D0E8E}"/>
              </a:ext>
            </a:extLst>
          </p:cNvPr>
          <p:cNvPicPr>
            <a:picLocks noChangeAspect="1"/>
          </p:cNvPicPr>
          <p:nvPr/>
        </p:nvPicPr>
        <p:blipFill>
          <a:blip r:embed="rId7"/>
          <a:stretch>
            <a:fillRect/>
          </a:stretch>
        </p:blipFill>
        <p:spPr>
          <a:xfrm>
            <a:off x="8262849" y="852191"/>
            <a:ext cx="3725884" cy="2450254"/>
          </a:xfrm>
          <a:prstGeom prst="rect">
            <a:avLst/>
          </a:prstGeom>
          <a:ln>
            <a:solidFill>
              <a:srgbClr val="00B0F0"/>
            </a:solidFill>
          </a:ln>
        </p:spPr>
      </p:pic>
    </p:spTree>
    <p:extLst>
      <p:ext uri="{BB962C8B-B14F-4D97-AF65-F5344CB8AC3E}">
        <p14:creationId xmlns:p14="http://schemas.microsoft.com/office/powerpoint/2010/main" val="2549668497"/>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E92943-643A-B136-1011-EF47311E5EF9}"/>
              </a:ext>
            </a:extLst>
          </p:cNvPr>
          <p:cNvSpPr>
            <a:spLocks noGrp="1"/>
          </p:cNvSpPr>
          <p:nvPr>
            <p:ph type="title"/>
          </p:nvPr>
        </p:nvSpPr>
        <p:spPr>
          <a:xfrm>
            <a:off x="1487764" y="0"/>
            <a:ext cx="9636967" cy="1325563"/>
          </a:xfrm>
        </p:spPr>
        <p:txBody>
          <a:bodyPr/>
          <a:lstStyle/>
          <a:p>
            <a:r>
              <a:rPr lang="en-CA" sz="4400" b="1">
                <a:latin typeface="Meta-Bold"/>
                <a:ea typeface="Calibri" panose="020F0502020204030204" pitchFamily="34" charset="0"/>
                <a:cs typeface="Calibri" panose="020F0502020204030204" pitchFamily="34" charset="0"/>
              </a:rPr>
              <a:t>Q&amp;A / Open Discussion</a:t>
            </a:r>
            <a:br>
              <a:rPr lang="en-CA" sz="4400" b="1">
                <a:latin typeface="Meta-Bold"/>
                <a:ea typeface="Calibri" panose="020F0502020204030204" pitchFamily="34" charset="0"/>
                <a:cs typeface="Calibri" panose="020F0502020204030204" pitchFamily="34" charset="0"/>
              </a:rPr>
            </a:br>
            <a:endParaRPr lang="en-CA">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1FD7F2F0-6575-18C6-3B13-6BA4EA55205E}"/>
              </a:ext>
            </a:extLst>
          </p:cNvPr>
          <p:cNvSpPr>
            <a:spLocks noGrp="1"/>
          </p:cNvSpPr>
          <p:nvPr>
            <p:ph idx="1"/>
          </p:nvPr>
        </p:nvSpPr>
        <p:spPr>
          <a:xfrm>
            <a:off x="3962562" y="2814098"/>
            <a:ext cx="4266873" cy="3744751"/>
          </a:xfrm>
        </p:spPr>
        <p:txBody>
          <a:bodyPr>
            <a:normAutofit/>
          </a:bodyPr>
          <a:lstStyle/>
          <a:p>
            <a:pPr marL="0" indent="0">
              <a:lnSpc>
                <a:spcPct val="150000"/>
              </a:lnSpc>
              <a:buNone/>
            </a:pPr>
            <a:r>
              <a:rPr lang="en-US" sz="4800">
                <a:latin typeface="Calibri" panose="020F0502020204030204" pitchFamily="34" charset="0"/>
                <a:ea typeface="Calibri" panose="020F0502020204030204" pitchFamily="34" charset="0"/>
                <a:cs typeface="Calibri" panose="020F0502020204030204" pitchFamily="34" charset="0"/>
              </a:rPr>
              <a:t>Any questions?</a:t>
            </a:r>
            <a:endParaRPr lang="en-CA" sz="480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0561BBC-E45D-9029-C15D-7F044D6BC177}"/>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 2024 The Duke of Edinburgh's International Award – Canada, All Rights Reserved</a:t>
            </a:r>
          </a:p>
        </p:txBody>
      </p:sp>
    </p:spTree>
    <p:extLst>
      <p:ext uri="{BB962C8B-B14F-4D97-AF65-F5344CB8AC3E}">
        <p14:creationId xmlns:p14="http://schemas.microsoft.com/office/powerpoint/2010/main" val="1467937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95A0DD8-CB1D-6A4E-F4F3-8D3D46135786}"/>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 2024 The Duke of Edinburgh's International Award – Canada, All Rights Reserved</a:t>
            </a:r>
          </a:p>
        </p:txBody>
      </p:sp>
      <p:sp>
        <p:nvSpPr>
          <p:cNvPr id="4" name="TextBox 6">
            <a:extLst>
              <a:ext uri="{FF2B5EF4-FFF2-40B4-BE49-F238E27FC236}">
                <a16:creationId xmlns:a16="http://schemas.microsoft.com/office/drawing/2014/main" id="{C20CFC2B-5ADB-32E4-D8AD-5AE640EC5233}"/>
              </a:ext>
            </a:extLst>
          </p:cNvPr>
          <p:cNvSpPr txBox="1"/>
          <p:nvPr/>
        </p:nvSpPr>
        <p:spPr>
          <a:xfrm>
            <a:off x="1379759" y="1182190"/>
            <a:ext cx="4104702" cy="420628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lumMod val="85000"/>
                    <a:lumOff val="15000"/>
                  </a:prstClr>
                </a:solidFill>
                <a:effectLst/>
                <a:uLnTx/>
                <a:uFillTx/>
                <a:latin typeface="Roboto"/>
                <a:ea typeface="Roboto"/>
                <a:cs typeface="Roboto"/>
              </a:rPr>
              <a:t>GENERAL CONTACT DETAILS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85000"/>
                    <a:lumOff val="15000"/>
                  </a:prstClr>
                </a:solidFill>
                <a:effectLst/>
                <a:uLnTx/>
                <a:uFillTx/>
                <a:latin typeface="Roboto"/>
                <a:ea typeface="Roboto"/>
                <a:cs typeface="+mn-cs"/>
              </a:rPr>
              <a:t>858A King Street West</a:t>
            </a:r>
            <a:b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br>
            <a:r>
              <a:rPr kumimoji="0" lang="en-US" sz="1600" b="0" i="0" u="none" strike="noStrike" kern="1200" cap="none" spc="0" normalizeH="0" baseline="0" noProof="0">
                <a:ln>
                  <a:noFill/>
                </a:ln>
                <a:solidFill>
                  <a:prstClr val="black">
                    <a:lumMod val="85000"/>
                    <a:lumOff val="15000"/>
                  </a:prstClr>
                </a:solidFill>
                <a:effectLst/>
                <a:uLnTx/>
                <a:uFillTx/>
                <a:latin typeface="Roboto"/>
                <a:ea typeface="Roboto"/>
                <a:cs typeface="+mn-cs"/>
              </a:rPr>
              <a:t>Toronto, ON M5V 1P1</a:t>
            </a:r>
            <a:b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br>
            <a:r>
              <a:rPr kumimoji="0" lang="en-US" sz="1600" b="0" i="0" u="none" strike="noStrike" kern="1200" cap="none" spc="0" normalizeH="0" baseline="0" noProof="0">
                <a:ln>
                  <a:noFill/>
                </a:ln>
                <a:solidFill>
                  <a:prstClr val="black">
                    <a:lumMod val="85000"/>
                    <a:lumOff val="15000"/>
                  </a:prstClr>
                </a:solidFill>
                <a:effectLst/>
                <a:uLnTx/>
                <a:uFillTx/>
                <a:latin typeface="Roboto"/>
                <a:ea typeface="Roboto"/>
                <a:cs typeface="+mn-cs"/>
              </a:rPr>
              <a:t>Phone: (437) 747-0449</a:t>
            </a:r>
            <a:b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br>
            <a:r>
              <a:rPr kumimoji="0" lang="en-US" sz="1600" b="0" i="0" u="none" strike="noStrike" kern="1200" cap="none" spc="0" normalizeH="0" baseline="0" noProof="0">
                <a:ln>
                  <a:noFill/>
                </a:ln>
                <a:solidFill>
                  <a:prstClr val="black">
                    <a:lumMod val="85000"/>
                    <a:lumOff val="15000"/>
                  </a:prstClr>
                </a:solidFill>
                <a:effectLst/>
                <a:uLnTx/>
                <a:uFillTx/>
                <a:latin typeface="Roboto"/>
                <a:ea typeface="Roboto"/>
                <a:cs typeface="+mn-cs"/>
              </a:rPr>
              <a:t>Email: </a:t>
            </a:r>
            <a:r>
              <a:rPr kumimoji="0" lang="en-US" sz="1600" b="1" i="0" u="none" strike="noStrike" kern="1200" cap="none" spc="0" normalizeH="0" baseline="0" noProof="0">
                <a:ln>
                  <a:noFill/>
                </a:ln>
                <a:solidFill>
                  <a:prstClr val="black">
                    <a:lumMod val="85000"/>
                    <a:lumOff val="15000"/>
                  </a:prstClr>
                </a:solidFill>
                <a:effectLst/>
                <a:uLnTx/>
                <a:uFillTx/>
                <a:latin typeface="Roboto"/>
                <a:ea typeface="Roboto"/>
                <a:cs typeface="+mn-cs"/>
              </a:rPr>
              <a:t>support@dukeofed.org</a:t>
            </a:r>
            <a:endParaRPr kumimoji="0" lang="en-US" sz="1600" b="1" i="0" u="none" strike="noStrike" kern="1200" cap="none" spc="0" normalizeH="0" baseline="0" noProof="0">
              <a:ln>
                <a:noFill/>
              </a:ln>
              <a:solidFill>
                <a:prstClr val="black">
                  <a:lumMod val="85000"/>
                  <a:lumOff val="15000"/>
                </a:prstClr>
              </a:solidFill>
              <a:effectLst/>
              <a:uLnTx/>
              <a:uFillTx/>
              <a:latin typeface="Roboto"/>
              <a:ea typeface="Roboto"/>
              <a:cs typeface="Roboto"/>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85000"/>
                    <a:lumOff val="15000"/>
                  </a:prstClr>
                </a:solidFill>
                <a:effectLst/>
                <a:uLnTx/>
                <a:uFillTx/>
                <a:latin typeface="Roboto"/>
                <a:ea typeface="Roboto"/>
                <a:cs typeface="Roboto"/>
              </a:rPr>
              <a:t>Monday – Thursday:</a:t>
            </a:r>
            <a:endParaRPr kumimoji="0" lang="en-US" sz="1600" b="1" i="0" u="none" strike="noStrike" kern="1200" cap="none" spc="0" normalizeH="0" baseline="0" noProof="0">
              <a:ln>
                <a:noFill/>
              </a:ln>
              <a:solidFill>
                <a:prstClr val="black">
                  <a:lumMod val="85000"/>
                  <a:lumOff val="15000"/>
                </a:prstClr>
              </a:solidFill>
              <a:effectLst/>
              <a:uLnTx/>
              <a:uFillTx/>
              <a:latin typeface="Roboto"/>
              <a:ea typeface="Roboto"/>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85000"/>
                    <a:lumOff val="15000"/>
                  </a:prstClr>
                </a:solidFill>
                <a:effectLst/>
                <a:uLnTx/>
                <a:uFillTx/>
                <a:latin typeface="Roboto"/>
                <a:ea typeface="Roboto"/>
                <a:cs typeface="Roboto"/>
              </a:rPr>
              <a:t>Chat: 10:00 - 6:00 PM EST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85000"/>
                    <a:lumOff val="15000"/>
                  </a:prstClr>
                </a:solidFill>
                <a:effectLst/>
                <a:uLnTx/>
                <a:uFillTx/>
                <a:latin typeface="Roboto"/>
                <a:ea typeface="Roboto"/>
                <a:cs typeface="Roboto"/>
              </a:rPr>
              <a:t>Phone: 11:00 - 8:00 PM EST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85000"/>
                    <a:lumOff val="15000"/>
                  </a:prstClr>
                </a:solidFill>
                <a:effectLst/>
                <a:uLnTx/>
                <a:uFillTx/>
                <a:latin typeface="Roboto"/>
                <a:ea typeface="Roboto"/>
                <a:cs typeface="+mn-cs"/>
              </a:rPr>
              <a:t>Charitable Registration Number:</a:t>
            </a:r>
            <a:b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br>
            <a:r>
              <a:rPr kumimoji="0" lang="en-US" sz="1600" b="0" i="0" u="none" strike="noStrike" kern="1200" cap="none" spc="0" normalizeH="0" baseline="0" noProof="0">
                <a:ln>
                  <a:noFill/>
                </a:ln>
                <a:solidFill>
                  <a:prstClr val="black">
                    <a:lumMod val="85000"/>
                    <a:lumOff val="15000"/>
                  </a:prstClr>
                </a:solidFill>
                <a:effectLst/>
                <a:uLnTx/>
                <a:uFillTx/>
                <a:latin typeface="Roboto"/>
                <a:ea typeface="Roboto"/>
                <a:cs typeface="+mn-cs"/>
              </a:rPr>
              <a:t>12391 6751 RR0002</a:t>
            </a:r>
            <a:endParaRPr kumimoji="0" lang="en-US" sz="1800" b="0" i="0" u="none" strike="noStrike" kern="1200" cap="none" spc="0" normalizeH="0" baseline="0" noProof="0">
              <a:ln>
                <a:noFill/>
              </a:ln>
              <a:solidFill>
                <a:prstClr val="black">
                  <a:lumMod val="85000"/>
                  <a:lumOff val="15000"/>
                </a:prstClr>
              </a:solidFill>
              <a:effectLst/>
              <a:uLnTx/>
              <a:uFillTx/>
              <a:latin typeface="Aptos" panose="021100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85000"/>
                    <a:lumOff val="15000"/>
                  </a:prstClr>
                </a:solidFill>
                <a:effectLst/>
                <a:uLnTx/>
                <a:uFillTx/>
                <a:latin typeface="Roboto"/>
                <a:ea typeface="Roboto"/>
                <a:cs typeface="+mn-cs"/>
              </a:rPr>
              <a:t>www.dukeofed.org</a:t>
            </a:r>
            <a:endParaRPr kumimoji="0" lang="en-US" sz="1600" b="0" i="0" u="none" strike="noStrike" kern="1200" cap="none" spc="0" normalizeH="0" baseline="0" noProof="0">
              <a:ln>
                <a:noFill/>
              </a:ln>
              <a:solidFill>
                <a:prstClr val="black">
                  <a:lumMod val="85000"/>
                  <a:lumOff val="15000"/>
                </a:prstClr>
              </a:solidFill>
              <a:effectLst/>
              <a:uLnTx/>
              <a:uFillTx/>
              <a:latin typeface="Roboto"/>
              <a:ea typeface="Roboto"/>
              <a:cs typeface="+mn-cs"/>
            </a:endParaRPr>
          </a:p>
        </p:txBody>
      </p:sp>
      <p:pic>
        <p:nvPicPr>
          <p:cNvPr id="5" name="Picture 4" descr="A black and white logo&#10;&#10;Description automatically generated with low confidence">
            <a:extLst>
              <a:ext uri="{FF2B5EF4-FFF2-40B4-BE49-F238E27FC236}">
                <a16:creationId xmlns:a16="http://schemas.microsoft.com/office/drawing/2014/main" id="{4A8F6405-5466-95A8-9B47-E1C2C4B41B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619" y="3137753"/>
            <a:ext cx="594451" cy="594451"/>
          </a:xfrm>
          <a:prstGeom prst="rect">
            <a:avLst/>
          </a:prstGeom>
        </p:spPr>
      </p:pic>
      <p:pic>
        <p:nvPicPr>
          <p:cNvPr id="6" name="Picture 5" descr="Icon&#10;&#10;Description automatically generated">
            <a:extLst>
              <a:ext uri="{FF2B5EF4-FFF2-40B4-BE49-F238E27FC236}">
                <a16:creationId xmlns:a16="http://schemas.microsoft.com/office/drawing/2014/main" id="{FD787416-349B-8D68-7B09-CDBE46345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619" y="1957368"/>
            <a:ext cx="594450" cy="594450"/>
          </a:xfrm>
          <a:prstGeom prst="rect">
            <a:avLst/>
          </a:prstGeom>
        </p:spPr>
      </p:pic>
      <p:pic>
        <p:nvPicPr>
          <p:cNvPr id="8" name="Picture 7" descr="Icon&#10;&#10;Description automatically generated">
            <a:extLst>
              <a:ext uri="{FF2B5EF4-FFF2-40B4-BE49-F238E27FC236}">
                <a16:creationId xmlns:a16="http://schemas.microsoft.com/office/drawing/2014/main" id="{502026A7-16D3-0B7F-81C7-7356A93A61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5619" y="3723689"/>
            <a:ext cx="594450" cy="594450"/>
          </a:xfrm>
          <a:prstGeom prst="rect">
            <a:avLst/>
          </a:prstGeom>
        </p:spPr>
      </p:pic>
      <p:pic>
        <p:nvPicPr>
          <p:cNvPr id="9" name="Picture 8" descr="Logo, icon&#10;&#10;Description automatically generated">
            <a:extLst>
              <a:ext uri="{FF2B5EF4-FFF2-40B4-BE49-F238E27FC236}">
                <a16:creationId xmlns:a16="http://schemas.microsoft.com/office/drawing/2014/main" id="{14540555-67DC-2B0B-BF6D-B96CE8E299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5619" y="2547561"/>
            <a:ext cx="594450" cy="594450"/>
          </a:xfrm>
          <a:prstGeom prst="rect">
            <a:avLst/>
          </a:prstGeom>
        </p:spPr>
      </p:pic>
      <p:sp>
        <p:nvSpPr>
          <p:cNvPr id="10" name="TextBox 9">
            <a:extLst>
              <a:ext uri="{FF2B5EF4-FFF2-40B4-BE49-F238E27FC236}">
                <a16:creationId xmlns:a16="http://schemas.microsoft.com/office/drawing/2014/main" id="{BD9A00B7-E3E8-94AB-921E-2DF451A93F7B}"/>
              </a:ext>
            </a:extLst>
          </p:cNvPr>
          <p:cNvSpPr txBox="1"/>
          <p:nvPr/>
        </p:nvSpPr>
        <p:spPr>
          <a:xfrm>
            <a:off x="7130069" y="2100687"/>
            <a:ext cx="2734937" cy="34194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85000"/>
                    <a:lumOff val="15000"/>
                  </a:prstClr>
                </a:solidFill>
                <a:effectLst/>
                <a:uLnTx/>
                <a:uFillTx/>
                <a:latin typeface="Roboto"/>
                <a:ea typeface="Roboto"/>
                <a:cs typeface="+mn-cs"/>
              </a:rPr>
              <a:t>@dukeofedcanada</a:t>
            </a:r>
            <a:endParaRPr kumimoji="0" lang="en-CA" sz="1600" b="0" i="0" u="none" strike="noStrike" kern="1200" cap="none" spc="0" normalizeH="0" baseline="0" noProof="0">
              <a:ln>
                <a:noFill/>
              </a:ln>
              <a:solidFill>
                <a:prstClr val="black">
                  <a:lumMod val="85000"/>
                  <a:lumOff val="15000"/>
                </a:prstClr>
              </a:solidFill>
              <a:effectLst/>
              <a:uLnTx/>
              <a:uFillTx/>
              <a:latin typeface="Roboto"/>
              <a:ea typeface="Roboto"/>
              <a:cs typeface="Calibri"/>
            </a:endParaRPr>
          </a:p>
        </p:txBody>
      </p:sp>
      <p:sp>
        <p:nvSpPr>
          <p:cNvPr id="11" name="TextBox 10">
            <a:extLst>
              <a:ext uri="{FF2B5EF4-FFF2-40B4-BE49-F238E27FC236}">
                <a16:creationId xmlns:a16="http://schemas.microsoft.com/office/drawing/2014/main" id="{0BE162E3-1E5D-40E6-C13F-C3A3C42B55AB}"/>
              </a:ext>
            </a:extLst>
          </p:cNvPr>
          <p:cNvSpPr txBox="1"/>
          <p:nvPr/>
        </p:nvSpPr>
        <p:spPr>
          <a:xfrm>
            <a:off x="7130068" y="2695137"/>
            <a:ext cx="2734937" cy="34194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85000"/>
                    <a:lumOff val="15000"/>
                  </a:prstClr>
                </a:solidFill>
                <a:effectLst/>
                <a:uLnTx/>
                <a:uFillTx/>
                <a:latin typeface="Roboto"/>
                <a:ea typeface="Roboto"/>
                <a:cs typeface="+mn-cs"/>
              </a:rPr>
              <a:t>@dukeofedcanada</a:t>
            </a:r>
            <a:endParaRPr kumimoji="0" lang="en-CA" sz="1600" b="0" i="0" u="none" strike="noStrike" kern="1200" cap="none" spc="0" normalizeH="0" baseline="0" noProof="0">
              <a:ln>
                <a:noFill/>
              </a:ln>
              <a:solidFill>
                <a:prstClr val="black">
                  <a:lumMod val="85000"/>
                  <a:lumOff val="15000"/>
                </a:prstClr>
              </a:solidFill>
              <a:effectLst/>
              <a:uLnTx/>
              <a:uFillTx/>
              <a:latin typeface="Roboto"/>
              <a:ea typeface="Roboto"/>
              <a:cs typeface="Calibri"/>
            </a:endParaRPr>
          </a:p>
        </p:txBody>
      </p:sp>
      <p:sp>
        <p:nvSpPr>
          <p:cNvPr id="12" name="TextBox 11">
            <a:extLst>
              <a:ext uri="{FF2B5EF4-FFF2-40B4-BE49-F238E27FC236}">
                <a16:creationId xmlns:a16="http://schemas.microsoft.com/office/drawing/2014/main" id="{B953BC26-C404-B694-A578-02595AC69AA7}"/>
              </a:ext>
            </a:extLst>
          </p:cNvPr>
          <p:cNvSpPr txBox="1"/>
          <p:nvPr/>
        </p:nvSpPr>
        <p:spPr>
          <a:xfrm>
            <a:off x="7130067" y="3285330"/>
            <a:ext cx="2734937" cy="34194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85000"/>
                    <a:lumOff val="15000"/>
                  </a:prstClr>
                </a:solidFill>
                <a:effectLst/>
                <a:uLnTx/>
                <a:uFillTx/>
                <a:latin typeface="Roboto"/>
                <a:ea typeface="Roboto"/>
                <a:cs typeface="+mn-cs"/>
              </a:rPr>
              <a:t>@dukeofedcanada</a:t>
            </a:r>
            <a:endParaRPr kumimoji="0" lang="en-CA" sz="1600" b="0" i="0" u="none" strike="noStrike" kern="1200" cap="none" spc="0" normalizeH="0" baseline="0" noProof="0">
              <a:ln>
                <a:noFill/>
              </a:ln>
              <a:solidFill>
                <a:prstClr val="black">
                  <a:lumMod val="85000"/>
                  <a:lumOff val="15000"/>
                </a:prstClr>
              </a:solidFill>
              <a:effectLst/>
              <a:uLnTx/>
              <a:uFillTx/>
              <a:latin typeface="Roboto"/>
              <a:ea typeface="Roboto"/>
              <a:cs typeface="Calibri"/>
            </a:endParaRPr>
          </a:p>
        </p:txBody>
      </p:sp>
      <p:sp>
        <p:nvSpPr>
          <p:cNvPr id="13" name="TextBox 10">
            <a:extLst>
              <a:ext uri="{FF2B5EF4-FFF2-40B4-BE49-F238E27FC236}">
                <a16:creationId xmlns:a16="http://schemas.microsoft.com/office/drawing/2014/main" id="{3430E8A1-56DC-E7B2-C476-9802722CFD27}"/>
              </a:ext>
            </a:extLst>
          </p:cNvPr>
          <p:cNvSpPr txBox="1"/>
          <p:nvPr/>
        </p:nvSpPr>
        <p:spPr>
          <a:xfrm>
            <a:off x="7130067" y="3828623"/>
            <a:ext cx="4474615" cy="34194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a:ln>
                  <a:noFill/>
                </a:ln>
                <a:solidFill>
                  <a:prstClr val="black">
                    <a:lumMod val="85000"/>
                    <a:lumOff val="15000"/>
                  </a:prstClr>
                </a:solidFill>
                <a:effectLst/>
                <a:uLnTx/>
                <a:uFillTx/>
                <a:latin typeface="Roboto"/>
                <a:ea typeface="Roboto"/>
                <a:cs typeface="+mn-cs"/>
              </a:rPr>
              <a:t>www.linkedin.com/company/dukeofedcanada</a:t>
            </a:r>
          </a:p>
        </p:txBody>
      </p:sp>
      <p:sp>
        <p:nvSpPr>
          <p:cNvPr id="14" name="TextBox 11">
            <a:extLst>
              <a:ext uri="{FF2B5EF4-FFF2-40B4-BE49-F238E27FC236}">
                <a16:creationId xmlns:a16="http://schemas.microsoft.com/office/drawing/2014/main" id="{7A5245AF-9BBB-0AFA-CC0A-4C83465BDFE4}"/>
              </a:ext>
            </a:extLst>
          </p:cNvPr>
          <p:cNvSpPr txBox="1"/>
          <p:nvPr/>
        </p:nvSpPr>
        <p:spPr>
          <a:xfrm>
            <a:off x="6297625" y="1507524"/>
            <a:ext cx="4013926"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Roboto" panose="02000000000000000000" pitchFamily="2" charset="0"/>
              </a:rPr>
              <a:t>FOLLOW US ON SOCIAL MEDIA!</a:t>
            </a:r>
            <a:endParaRPr kumimoji="0" lang="en-CA" sz="2000" b="0"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103458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7F83CA-E74B-A1BA-527D-78D24CA4B0EC}"/>
              </a:ext>
            </a:extLst>
          </p:cNvPr>
          <p:cNvSpPr>
            <a:spLocks noGrp="1"/>
          </p:cNvSpPr>
          <p:nvPr>
            <p:ph type="ctrTitle"/>
          </p:nvPr>
        </p:nvSpPr>
        <p:spPr>
          <a:xfrm>
            <a:off x="1779181" y="1616149"/>
            <a:ext cx="9144000" cy="2387600"/>
          </a:xfrm>
        </p:spPr>
        <p:txBody>
          <a:bodyPr/>
          <a:lstStyle/>
          <a:p>
            <a:r>
              <a:rPr lang="en-CA" sz="6000" b="1">
                <a:latin typeface="Meta-Bold"/>
              </a:rPr>
              <a:t>Award Canada</a:t>
            </a:r>
            <a:br>
              <a:rPr lang="en-CA" sz="6000" b="1">
                <a:latin typeface="Meta-Bold"/>
              </a:rPr>
            </a:br>
            <a:endParaRPr lang="en-CA">
              <a:latin typeface="MetaOT-Bold" panose="020B0804030101020102" pitchFamily="34" charset="0"/>
            </a:endParaRPr>
          </a:p>
        </p:txBody>
      </p:sp>
      <p:sp>
        <p:nvSpPr>
          <p:cNvPr id="5" name="Subtitle 4">
            <a:extLst>
              <a:ext uri="{FF2B5EF4-FFF2-40B4-BE49-F238E27FC236}">
                <a16:creationId xmlns:a16="http://schemas.microsoft.com/office/drawing/2014/main" id="{670AB560-D66E-57E1-1277-5F339BD8DDE4}"/>
              </a:ext>
            </a:extLst>
          </p:cNvPr>
          <p:cNvSpPr>
            <a:spLocks noGrp="1"/>
          </p:cNvSpPr>
          <p:nvPr>
            <p:ph type="subTitle" idx="1"/>
          </p:nvPr>
        </p:nvSpPr>
        <p:spPr>
          <a:xfrm>
            <a:off x="1779181" y="3602038"/>
            <a:ext cx="9144000" cy="1655762"/>
          </a:xfrm>
        </p:spPr>
        <p:txBody>
          <a:bodyPr>
            <a:normAutofit/>
          </a:bodyPr>
          <a:lstStyle/>
          <a:p>
            <a:r>
              <a:rPr lang="en-CA" sz="4000">
                <a:latin typeface="Calibri" panose="020F0502020204030204" pitchFamily="34" charset="0"/>
                <a:cs typeface="Calibri" panose="020F0502020204030204" pitchFamily="34" charset="0"/>
              </a:rPr>
              <a:t>Award-SHSM Information Session</a:t>
            </a:r>
          </a:p>
        </p:txBody>
      </p:sp>
      <p:sp>
        <p:nvSpPr>
          <p:cNvPr id="7" name="TextBox 6">
            <a:extLst>
              <a:ext uri="{FF2B5EF4-FFF2-40B4-BE49-F238E27FC236}">
                <a16:creationId xmlns:a16="http://schemas.microsoft.com/office/drawing/2014/main" id="{E3EEB61F-9526-151B-3626-D24877847697}"/>
              </a:ext>
            </a:extLst>
          </p:cNvPr>
          <p:cNvSpPr txBox="1"/>
          <p:nvPr/>
        </p:nvSpPr>
        <p:spPr>
          <a:xfrm>
            <a:off x="7549571" y="6611779"/>
            <a:ext cx="4500465" cy="246221"/>
          </a:xfrm>
          <a:prstGeom prst="rect">
            <a:avLst/>
          </a:prstGeom>
          <a:solidFill>
            <a:schemeClr val="bg1">
              <a:alpha val="68000"/>
            </a:schemeClr>
          </a:solidFill>
          <a:ln>
            <a:noFill/>
          </a:ln>
          <a:effectLst>
            <a:softEdge rad="38100"/>
          </a:effectLst>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10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 2024 The Duke of Edinburgh's International Award – Canada, All Rights Reserved</a:t>
            </a:r>
            <a:r>
              <a:rPr kumimoji="0" lang="fr-FR" sz="10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a:t>
            </a:r>
            <a:endParaRPr kumimoji="0" lang="en-CA" sz="10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22717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E92943-643A-B136-1011-EF47311E5EF9}"/>
              </a:ext>
            </a:extLst>
          </p:cNvPr>
          <p:cNvSpPr>
            <a:spLocks noGrp="1"/>
          </p:cNvSpPr>
          <p:nvPr>
            <p:ph type="title"/>
          </p:nvPr>
        </p:nvSpPr>
        <p:spPr>
          <a:xfrm>
            <a:off x="1419443" y="-179016"/>
            <a:ext cx="10772556" cy="922996"/>
          </a:xfrm>
        </p:spPr>
        <p:txBody>
          <a:bodyPr vert="horz" lIns="91440" tIns="45720" rIns="91440" bIns="45720" rtlCol="0" anchor="ctr">
            <a:normAutofit/>
          </a:bodyPr>
          <a:lstStyle/>
          <a:p>
            <a:r>
              <a:rPr lang="en-US" sz="3600" b="1" dirty="0">
                <a:latin typeface="Meta-Bold"/>
                <a:ea typeface="+mj-lt"/>
                <a:cs typeface="+mj-lt"/>
              </a:rPr>
              <a:t>Benefits of Combining SHSM with the Award</a:t>
            </a:r>
            <a:endParaRPr lang="en-CA" sz="3600" dirty="0">
              <a:latin typeface="Meta-Bold"/>
              <a:ea typeface="+mj-lt"/>
              <a:cs typeface="+mj-lt"/>
            </a:endParaRPr>
          </a:p>
        </p:txBody>
      </p:sp>
      <p:sp>
        <p:nvSpPr>
          <p:cNvPr id="6" name="TextBox 5">
            <a:extLst>
              <a:ext uri="{FF2B5EF4-FFF2-40B4-BE49-F238E27FC236}">
                <a16:creationId xmlns:a16="http://schemas.microsoft.com/office/drawing/2014/main" id="{30561BBC-E45D-9029-C15D-7F044D6BC177}"/>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 2024 The Duke of Edinburgh's International Award – Canada, All Rights Reserved</a:t>
            </a:r>
          </a:p>
        </p:txBody>
      </p:sp>
      <p:sp>
        <p:nvSpPr>
          <p:cNvPr id="2" name="TextBox 1">
            <a:extLst>
              <a:ext uri="{FF2B5EF4-FFF2-40B4-BE49-F238E27FC236}">
                <a16:creationId xmlns:a16="http://schemas.microsoft.com/office/drawing/2014/main" id="{06353191-2498-AA4F-4BF1-3F6FCB0289D9}"/>
              </a:ext>
            </a:extLst>
          </p:cNvPr>
          <p:cNvSpPr txBox="1"/>
          <p:nvPr/>
        </p:nvSpPr>
        <p:spPr>
          <a:xfrm>
            <a:off x="1419444" y="533400"/>
            <a:ext cx="10772556" cy="5021055"/>
          </a:xfrm>
          <a:prstGeom prst="rect">
            <a:avLst/>
          </a:prstGeom>
          <a:noFill/>
        </p:spPr>
        <p:txBody>
          <a:bodyPr wrap="square" lIns="91440" tIns="45720" rIns="91440" bIns="45720" rtlCol="0" anchor="t">
            <a:spAutoFit/>
          </a:bodyPr>
          <a:lstStyle/>
          <a:p>
            <a:pPr marL="342900" indent="-342900">
              <a:lnSpc>
                <a:spcPct val="150000"/>
              </a:lnSpc>
              <a:buFont typeface="Arial" panose="020B0604020202020204" pitchFamily="34" charset="0"/>
              <a:buChar char="•"/>
            </a:pPr>
            <a:r>
              <a:rPr lang="en-US" sz="2400" b="1" dirty="0">
                <a:latin typeface="Calibri"/>
                <a:ea typeface="Calibri"/>
                <a:cs typeface="Calibri"/>
              </a:rPr>
              <a:t>Earn your SHSM certifications and be celebrated for them!</a:t>
            </a:r>
            <a:endParaRPr lang="en-US" sz="2400" dirty="0">
              <a:latin typeface="Calibri"/>
              <a:ea typeface="Calibri"/>
              <a:cs typeface="Calibri"/>
            </a:endParaRPr>
          </a:p>
          <a:p>
            <a:pPr marL="342900" indent="-342900">
              <a:lnSpc>
                <a:spcPct val="150000"/>
              </a:lnSpc>
              <a:buFont typeface="Arial" panose="020B0604020202020204" pitchFamily="34" charset="0"/>
              <a:buChar char="•"/>
            </a:pPr>
            <a:r>
              <a:rPr lang="en-US" sz="2400" dirty="0">
                <a:latin typeface="Calibri"/>
                <a:ea typeface="Calibri"/>
                <a:cs typeface="Calibri"/>
              </a:rPr>
              <a:t>Earn </a:t>
            </a:r>
            <a:r>
              <a:rPr lang="en-US" sz="2400" b="1" dirty="0">
                <a:latin typeface="Calibri"/>
                <a:ea typeface="Calibri"/>
                <a:cs typeface="Calibri"/>
              </a:rPr>
              <a:t>prestigious, internationally recognized </a:t>
            </a:r>
            <a:r>
              <a:rPr lang="en-US" sz="2400" dirty="0">
                <a:latin typeface="Calibri"/>
                <a:ea typeface="Calibri"/>
                <a:cs typeface="Calibri"/>
              </a:rPr>
              <a:t>accreditation!</a:t>
            </a:r>
          </a:p>
          <a:p>
            <a:pPr marL="342900" indent="-342900">
              <a:lnSpc>
                <a:spcPct val="150000"/>
              </a:lnSpc>
              <a:buFont typeface="Arial" panose="020B0604020202020204" pitchFamily="34" charset="0"/>
              <a:buChar char="•"/>
            </a:pPr>
            <a:r>
              <a:rPr lang="en-US" sz="2400" dirty="0">
                <a:latin typeface="Calibri"/>
                <a:ea typeface="Calibri"/>
                <a:cs typeface="Calibri"/>
              </a:rPr>
              <a:t>Get recognized for what you’re already doing through SHSM!</a:t>
            </a:r>
          </a:p>
          <a:p>
            <a:pPr marL="342900" indent="-342900">
              <a:lnSpc>
                <a:spcPct val="150000"/>
              </a:lnSpc>
              <a:buFont typeface="Arial" panose="020B0604020202020204" pitchFamily="34" charset="0"/>
              <a:buChar char="•"/>
            </a:pPr>
            <a:r>
              <a:rPr lang="en-US" sz="2400" b="1" dirty="0">
                <a:latin typeface="Calibri"/>
                <a:ea typeface="Calibri"/>
                <a:cs typeface="Calibri"/>
              </a:rPr>
              <a:t>Boost your resume </a:t>
            </a:r>
            <a:r>
              <a:rPr lang="en-US" sz="2400" dirty="0">
                <a:latin typeface="Calibri"/>
                <a:ea typeface="Calibri"/>
                <a:cs typeface="Calibri"/>
              </a:rPr>
              <a:t>for jobs, scholarships, and post-secondary applications!</a:t>
            </a:r>
          </a:p>
          <a:p>
            <a:pPr marL="342900" indent="-342900">
              <a:lnSpc>
                <a:spcPct val="150000"/>
              </a:lnSpc>
              <a:buFont typeface="Arial" panose="020B0604020202020204" pitchFamily="34" charset="0"/>
              <a:buChar char="•"/>
            </a:pPr>
            <a:r>
              <a:rPr lang="en-US" sz="2400" b="1" dirty="0">
                <a:latin typeface="Calibri"/>
                <a:ea typeface="Calibri"/>
                <a:cs typeface="Calibri"/>
              </a:rPr>
              <a:t>Choose activities that match your interests!</a:t>
            </a:r>
          </a:p>
          <a:p>
            <a:pPr marL="342900" indent="-342900">
              <a:lnSpc>
                <a:spcPct val="150000"/>
              </a:lnSpc>
              <a:buFont typeface="Arial" panose="020B0604020202020204" pitchFamily="34" charset="0"/>
              <a:buChar char="•"/>
            </a:pPr>
            <a:r>
              <a:rPr lang="en-US" sz="2400" b="1" dirty="0">
                <a:latin typeface="Calibri"/>
                <a:ea typeface="Calibri"/>
                <a:cs typeface="Calibri"/>
              </a:rPr>
              <a:t>Continue the Award even if unable to complete your SHSM bundle</a:t>
            </a:r>
            <a:r>
              <a:rPr lang="en-US" sz="2400" dirty="0">
                <a:latin typeface="Calibri"/>
                <a:ea typeface="Calibri"/>
                <a:cs typeface="Calibri"/>
              </a:rPr>
              <a:t>!</a:t>
            </a:r>
          </a:p>
          <a:p>
            <a:pPr marL="342900" indent="-342900">
              <a:lnSpc>
                <a:spcPct val="150000"/>
              </a:lnSpc>
              <a:buFont typeface="Arial" panose="020B0604020202020204" pitchFamily="34" charset="0"/>
              <a:buChar char="•"/>
            </a:pPr>
            <a:r>
              <a:rPr lang="en-US" sz="2400" b="1" dirty="0">
                <a:latin typeface="Calibri"/>
                <a:ea typeface="Calibri"/>
                <a:cs typeface="Calibri"/>
              </a:rPr>
              <a:t>Reflect on your experiences </a:t>
            </a:r>
            <a:r>
              <a:rPr lang="en-US" sz="2400" dirty="0">
                <a:latin typeface="Calibri"/>
                <a:ea typeface="Calibri"/>
                <a:cs typeface="Calibri"/>
              </a:rPr>
              <a:t>for deeper learning!</a:t>
            </a:r>
          </a:p>
          <a:p>
            <a:pPr marL="342900" indent="-342900">
              <a:lnSpc>
                <a:spcPct val="150000"/>
              </a:lnSpc>
              <a:buFont typeface="Arial" panose="020B0604020202020204" pitchFamily="34" charset="0"/>
              <a:buChar char="•"/>
            </a:pPr>
            <a:r>
              <a:rPr lang="en-US" sz="2400" b="1" dirty="0">
                <a:latin typeface="Calibri"/>
                <a:ea typeface="Calibri"/>
                <a:cs typeface="Calibri"/>
              </a:rPr>
              <a:t>Develop key skills to thrive in the ever-changing job market!</a:t>
            </a:r>
          </a:p>
          <a:p>
            <a:pPr marL="342900" indent="-342900">
              <a:lnSpc>
                <a:spcPct val="150000"/>
              </a:lnSpc>
              <a:buFont typeface="Arial" panose="020B0604020202020204" pitchFamily="34" charset="0"/>
              <a:buChar char="•"/>
            </a:pPr>
            <a:r>
              <a:rPr lang="en-US" sz="2400" b="1" dirty="0">
                <a:latin typeface="Calibri"/>
                <a:ea typeface="Calibri"/>
                <a:cs typeface="Calibri"/>
              </a:rPr>
              <a:t>Network with alumni </a:t>
            </a:r>
            <a:r>
              <a:rPr lang="en-US" sz="2400" dirty="0">
                <a:latin typeface="Calibri"/>
                <a:ea typeface="Calibri"/>
                <a:cs typeface="Calibri"/>
              </a:rPr>
              <a:t>worldwide!</a:t>
            </a:r>
            <a:endParaRPr lang="en-CA" sz="2400" dirty="0">
              <a:latin typeface="Calibri"/>
              <a:ea typeface="Calibri"/>
              <a:cs typeface="Calibri"/>
            </a:endParaRPr>
          </a:p>
        </p:txBody>
      </p:sp>
    </p:spTree>
    <p:extLst>
      <p:ext uri="{BB962C8B-B14F-4D97-AF65-F5344CB8AC3E}">
        <p14:creationId xmlns:p14="http://schemas.microsoft.com/office/powerpoint/2010/main" val="1799898137"/>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 2024 The Duke of Edinburgh's International Award – Canada, All Rights Reserved</a:t>
            </a:r>
          </a:p>
        </p:txBody>
      </p:sp>
      <p:sp>
        <p:nvSpPr>
          <p:cNvPr id="3" name="TextBox 2">
            <a:extLst>
              <a:ext uri="{FF2B5EF4-FFF2-40B4-BE49-F238E27FC236}">
                <a16:creationId xmlns:a16="http://schemas.microsoft.com/office/drawing/2014/main" id="{045BEAE6-28D2-4373-32FA-A01F5A322F05}"/>
              </a:ext>
            </a:extLst>
          </p:cNvPr>
          <p:cNvSpPr txBox="1"/>
          <p:nvPr/>
        </p:nvSpPr>
        <p:spPr>
          <a:xfrm>
            <a:off x="1419444" y="597456"/>
            <a:ext cx="10975756" cy="2831544"/>
          </a:xfrm>
          <a:prstGeom prst="rect">
            <a:avLst/>
          </a:prstGeom>
          <a:noFill/>
        </p:spPr>
        <p:txBody>
          <a:bodyPr wrap="square" lIns="91440" tIns="45720" rIns="91440" bIns="45720" rtlCol="0" anchor="t">
            <a:spAutoFit/>
          </a:bodyPr>
          <a:lstStyle/>
          <a:p>
            <a:pPr marL="342900" indent="-342900">
              <a:spcAft>
                <a:spcPts val="300"/>
              </a:spcAft>
              <a:buFont typeface="Arial" panose="020B0604020202020204" pitchFamily="34" charset="0"/>
              <a:buChar char="•"/>
              <a:defRPr/>
            </a:pPr>
            <a:r>
              <a:rPr lang="en-US" sz="2400" b="1" dirty="0">
                <a:solidFill>
                  <a:prstClr val="black"/>
                </a:solidFill>
                <a:latin typeface="Calibri"/>
                <a:ea typeface="Calibri"/>
                <a:cs typeface="Calibri"/>
              </a:rPr>
              <a:t>For SHSM students in Grades 11/12</a:t>
            </a:r>
            <a:r>
              <a:rPr lang="en-US" sz="2400" b="1" dirty="0">
                <a:solidFill>
                  <a:prstClr val="black"/>
                </a:solidFill>
                <a:latin typeface="Aptos" panose="02110004020202020204"/>
                <a:ea typeface="Calibri"/>
                <a:cs typeface="Calibri"/>
              </a:rPr>
              <a:t>: </a:t>
            </a:r>
            <a:r>
              <a:rPr lang="en-US" sz="2400" dirty="0">
                <a:solidFill>
                  <a:srgbClr val="E97132"/>
                </a:solidFill>
                <a:latin typeface="Calibri"/>
                <a:ea typeface="Calibri"/>
                <a:cs typeface="Calibri"/>
              </a:rPr>
              <a:t>Bronze - (6 months – grade 11)</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400" dirty="0">
                <a:solidFill>
                  <a:srgbClr val="7F7F7F"/>
                </a:solidFill>
                <a:latin typeface="Calibri"/>
                <a:ea typeface="Calibri"/>
                <a:cs typeface="Calibri"/>
              </a:rPr>
              <a:t>Silver</a:t>
            </a:r>
            <a:r>
              <a:rPr lang="en-US" sz="2400" dirty="0">
                <a:solidFill>
                  <a:prstClr val="black"/>
                </a:solidFill>
                <a:latin typeface="Calibri"/>
                <a:ea typeface="Calibri"/>
                <a:cs typeface="Calibri"/>
              </a:rPr>
              <a:t> </a:t>
            </a:r>
            <a:r>
              <a:rPr lang="en-US" sz="2400" dirty="0">
                <a:solidFill>
                  <a:srgbClr val="7F7F7F"/>
                </a:solidFill>
                <a:latin typeface="Calibri"/>
                <a:ea typeface="Calibri"/>
                <a:cs typeface="Calibri"/>
              </a:rPr>
              <a:t>(6 months* - grade 12), </a:t>
            </a:r>
            <a:r>
              <a:rPr lang="en-US" sz="2400" dirty="0">
                <a:solidFill>
                  <a:prstClr val="black"/>
                </a:solidFill>
                <a:latin typeface="Calibri"/>
                <a:ea typeface="Calibri"/>
                <a:cs typeface="Calibri"/>
              </a:rPr>
              <a:t>if you finish your Silver – challenge yourself with the </a:t>
            </a:r>
            <a:r>
              <a:rPr lang="en-US" sz="2400" dirty="0">
                <a:solidFill>
                  <a:srgbClr val="FFC000"/>
                </a:solidFill>
                <a:latin typeface="Calibri"/>
                <a:ea typeface="Calibri"/>
                <a:cs typeface="Calibri"/>
              </a:rPr>
              <a:t>Gold Award </a:t>
            </a:r>
            <a:r>
              <a:rPr lang="en-US" sz="2400" dirty="0">
                <a:solidFill>
                  <a:prstClr val="black"/>
                </a:solidFill>
                <a:latin typeface="Calibri"/>
                <a:ea typeface="Calibri"/>
                <a:cs typeface="Calibri"/>
              </a:rPr>
              <a:t>level!</a:t>
            </a:r>
          </a:p>
          <a:p>
            <a:pPr marL="342900" marR="0" lvl="0" indent="-342900" algn="l" defTabSz="914400">
              <a:lnSpc>
                <a:spcPct val="100000"/>
              </a:lnSpc>
              <a:spcBef>
                <a:spcPts val="0"/>
              </a:spcBef>
              <a:spcAft>
                <a:spcPts val="3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Calibri"/>
                <a:cs typeface="Calibri"/>
              </a:rPr>
              <a:t>Four sections: </a:t>
            </a:r>
            <a:r>
              <a:rPr kumimoji="0" lang="en-US" sz="2400" b="0" i="0" u="none" strike="noStrike" kern="1200" cap="none" spc="0" normalizeH="0" baseline="0" noProof="0" dirty="0">
                <a:ln>
                  <a:noFill/>
                </a:ln>
                <a:solidFill>
                  <a:srgbClr val="FF0000"/>
                </a:solidFill>
                <a:effectLst/>
                <a:uLnTx/>
                <a:uFillTx/>
                <a:latin typeface="Calibri"/>
                <a:ea typeface="Calibri"/>
                <a:cs typeface="Calibri"/>
              </a:rPr>
              <a:t>Voluntary Service</a:t>
            </a:r>
            <a:r>
              <a:rPr kumimoji="0" lang="en-US" sz="2400" b="0" i="0" u="none" strike="noStrike" kern="1200" cap="none" spc="0" normalizeH="0" baseline="0" noProof="0" dirty="0">
                <a:ln>
                  <a:noFill/>
                </a:ln>
                <a:solidFill>
                  <a:prstClr val="black"/>
                </a:solidFill>
                <a:effectLst/>
                <a:uLnTx/>
                <a:uFillTx/>
                <a:latin typeface="Calibri"/>
                <a:ea typeface="Calibri"/>
                <a:cs typeface="Calibri"/>
              </a:rPr>
              <a:t>, </a:t>
            </a:r>
            <a:r>
              <a:rPr kumimoji="0" lang="en-US" sz="2400" b="0" i="0" u="none" strike="noStrike" kern="1200" cap="none" spc="0" normalizeH="0" baseline="0" noProof="0" dirty="0">
                <a:ln>
                  <a:noFill/>
                </a:ln>
                <a:solidFill>
                  <a:srgbClr val="43D2EF"/>
                </a:solidFill>
                <a:effectLst/>
                <a:uLnTx/>
                <a:uFillTx/>
                <a:latin typeface="Calibri"/>
                <a:ea typeface="Calibri"/>
                <a:cs typeface="Calibri"/>
              </a:rPr>
              <a:t>Skills</a:t>
            </a:r>
            <a:r>
              <a:rPr kumimoji="0" lang="en-US" sz="2400" b="0" i="0" u="none" strike="noStrike" kern="1200" cap="none" spc="0" normalizeH="0" baseline="0" noProof="0" dirty="0">
                <a:ln>
                  <a:noFill/>
                </a:ln>
                <a:solidFill>
                  <a:prstClr val="black"/>
                </a:solidFill>
                <a:effectLst/>
                <a:uLnTx/>
                <a:uFillTx/>
                <a:latin typeface="Calibri"/>
                <a:ea typeface="Calibri"/>
                <a:cs typeface="Calibri"/>
              </a:rPr>
              <a:t>, </a:t>
            </a:r>
            <a:r>
              <a:rPr kumimoji="0" lang="en-US" sz="2400" b="0" i="0" u="none" strike="noStrike" kern="1200" cap="none" spc="0" normalizeH="0" baseline="0" noProof="0" dirty="0">
                <a:ln>
                  <a:noFill/>
                </a:ln>
                <a:solidFill>
                  <a:srgbClr val="FFC000"/>
                </a:solidFill>
                <a:effectLst/>
                <a:uLnTx/>
                <a:uFillTx/>
                <a:latin typeface="Calibri"/>
                <a:ea typeface="Calibri"/>
                <a:cs typeface="Calibri"/>
              </a:rPr>
              <a:t>Physical Recreation </a:t>
            </a:r>
            <a:r>
              <a:rPr kumimoji="0" lang="en-US" sz="2400" b="0" i="0" u="none" strike="noStrike" kern="1200" cap="none" spc="0" normalizeH="0" baseline="0" noProof="0" dirty="0">
                <a:ln>
                  <a:noFill/>
                </a:ln>
                <a:solidFill>
                  <a:prstClr val="black"/>
                </a:solidFill>
                <a:effectLst/>
                <a:uLnTx/>
                <a:uFillTx/>
                <a:latin typeface="Calibri"/>
                <a:ea typeface="Calibri"/>
                <a:cs typeface="Calibri"/>
              </a:rPr>
              <a:t>and </a:t>
            </a:r>
            <a:r>
              <a:rPr kumimoji="0" lang="en-US" sz="2400" b="0" i="0" u="none" strike="noStrike" kern="1200" cap="none" spc="0" normalizeH="0" baseline="0" noProof="0" dirty="0">
                <a:ln>
                  <a:noFill/>
                </a:ln>
                <a:solidFill>
                  <a:srgbClr val="92D050"/>
                </a:solidFill>
                <a:effectLst/>
                <a:uLnTx/>
                <a:uFillTx/>
                <a:latin typeface="Calibri"/>
                <a:ea typeface="Calibri"/>
                <a:cs typeface="Calibri"/>
              </a:rPr>
              <a:t>Adventurous Journey</a:t>
            </a:r>
            <a:endParaRPr lang="en-US" sz="2400" dirty="0">
              <a:solidFill>
                <a:srgbClr val="92D050"/>
              </a:solidFill>
              <a:latin typeface="Calibri"/>
              <a:ea typeface="Calibri"/>
              <a:cs typeface="Calibri"/>
            </a:endParaRPr>
          </a:p>
          <a:p>
            <a:pPr marL="342900" indent="-342900">
              <a:spcAft>
                <a:spcPts val="300"/>
              </a:spcAft>
              <a:buFont typeface="Arial" panose="020B0604020202020204" pitchFamily="34" charset="0"/>
              <a:buChar char="•"/>
              <a:defRPr/>
            </a:pPr>
            <a:r>
              <a:rPr lang="en-US" sz="2400" b="1" dirty="0">
                <a:solidFill>
                  <a:srgbClr val="333333"/>
                </a:solidFill>
                <a:latin typeface="Calibri"/>
                <a:ea typeface="Calibri"/>
                <a:cs typeface="Segoe UI"/>
              </a:rPr>
              <a:t>All while doing SHSM </a:t>
            </a:r>
            <a:r>
              <a:rPr lang="en-US" sz="2400" dirty="0">
                <a:solidFill>
                  <a:srgbClr val="333333"/>
                </a:solidFill>
                <a:latin typeface="Calibri"/>
                <a:ea typeface="Calibri"/>
                <a:cs typeface="Segoe UI"/>
              </a:rPr>
              <a:t>- be recognized for the Award and SHSM while having fun with your friends along the way!</a:t>
            </a:r>
            <a:endParaRPr lang="en-US" sz="2400" dirty="0">
              <a:latin typeface="Calibri"/>
            </a:endParaRPr>
          </a:p>
        </p:txBody>
      </p:sp>
      <p:sp>
        <p:nvSpPr>
          <p:cNvPr id="7" name="Title 1">
            <a:extLst>
              <a:ext uri="{FF2B5EF4-FFF2-40B4-BE49-F238E27FC236}">
                <a16:creationId xmlns:a16="http://schemas.microsoft.com/office/drawing/2014/main" id="{0214F1D5-50DB-6705-7A90-72D692375F8B}"/>
              </a:ext>
            </a:extLst>
          </p:cNvPr>
          <p:cNvSpPr txBox="1">
            <a:spLocks/>
          </p:cNvSpPr>
          <p:nvPr/>
        </p:nvSpPr>
        <p:spPr>
          <a:xfrm>
            <a:off x="1419444" y="-132343"/>
            <a:ext cx="9636967" cy="9229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CA" sz="4000" b="1" dirty="0">
                <a:solidFill>
                  <a:prstClr val="black"/>
                </a:solidFill>
                <a:latin typeface="Meta-Bold"/>
                <a:ea typeface="+mj-lt"/>
                <a:cs typeface="+mj-lt"/>
              </a:rPr>
              <a:t>What is the Award?</a:t>
            </a:r>
            <a:endParaRPr kumimoji="0" lang="en-CA" sz="4000" b="0" i="0" u="none" strike="noStrike" kern="1200" cap="none" spc="0" normalizeH="0" baseline="0" noProof="0" dirty="0">
              <a:ln>
                <a:noFill/>
              </a:ln>
              <a:solidFill>
                <a:prstClr val="black"/>
              </a:solidFill>
              <a:effectLst/>
              <a:uLnTx/>
              <a:uFillTx/>
              <a:latin typeface="Meta-Bold"/>
              <a:ea typeface="+mj-lt"/>
              <a:cs typeface="+mj-lt"/>
            </a:endParaRPr>
          </a:p>
        </p:txBody>
      </p:sp>
      <p:pic>
        <p:nvPicPr>
          <p:cNvPr id="6" name="Picture 5">
            <a:extLst>
              <a:ext uri="{FF2B5EF4-FFF2-40B4-BE49-F238E27FC236}">
                <a16:creationId xmlns:a16="http://schemas.microsoft.com/office/drawing/2014/main" id="{583F704B-FBE3-F53B-B329-D3333CEFCEBD}"/>
              </a:ext>
            </a:extLst>
          </p:cNvPr>
          <p:cNvPicPr>
            <a:picLocks noChangeAspect="1"/>
          </p:cNvPicPr>
          <p:nvPr/>
        </p:nvPicPr>
        <p:blipFill>
          <a:blip r:embed="rId5"/>
          <a:stretch>
            <a:fillRect/>
          </a:stretch>
        </p:blipFill>
        <p:spPr>
          <a:xfrm>
            <a:off x="2958342" y="3327400"/>
            <a:ext cx="6559169" cy="2349500"/>
          </a:xfrm>
          <a:prstGeom prst="rect">
            <a:avLst/>
          </a:prstGeom>
          <a:ln>
            <a:solidFill>
              <a:srgbClr val="00B0F0"/>
            </a:solidFill>
          </a:ln>
        </p:spPr>
      </p:pic>
    </p:spTree>
    <p:extLst>
      <p:ext uri="{BB962C8B-B14F-4D97-AF65-F5344CB8AC3E}">
        <p14:creationId xmlns:p14="http://schemas.microsoft.com/office/powerpoint/2010/main" val="77769805"/>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E92943-643A-B136-1011-EF47311E5EF9}"/>
              </a:ext>
            </a:extLst>
          </p:cNvPr>
          <p:cNvSpPr>
            <a:spLocks noGrp="1"/>
          </p:cNvSpPr>
          <p:nvPr>
            <p:ph type="title"/>
          </p:nvPr>
        </p:nvSpPr>
        <p:spPr>
          <a:xfrm>
            <a:off x="1419444" y="-102457"/>
            <a:ext cx="10389098" cy="922996"/>
          </a:xfrm>
        </p:spPr>
        <p:txBody>
          <a:bodyPr vert="horz" lIns="91440" tIns="45720" rIns="91440" bIns="45720" rtlCol="0" anchor="ctr">
            <a:normAutofit/>
          </a:bodyPr>
          <a:lstStyle/>
          <a:p>
            <a:r>
              <a:rPr lang="en-US" b="1">
                <a:latin typeface="Meta-Bold"/>
                <a:ea typeface="+mj-lt"/>
                <a:cs typeface="+mj-lt"/>
              </a:rPr>
              <a:t>How The Award Integrates with SHSM</a:t>
            </a:r>
            <a:endParaRPr lang="en-CA">
              <a:latin typeface="Meta-Bold"/>
              <a:ea typeface="+mj-lt"/>
              <a:cs typeface="+mj-lt"/>
            </a:endParaRPr>
          </a:p>
        </p:txBody>
      </p:sp>
      <p:sp>
        <p:nvSpPr>
          <p:cNvPr id="6" name="TextBox 5">
            <a:extLst>
              <a:ext uri="{FF2B5EF4-FFF2-40B4-BE49-F238E27FC236}">
                <a16:creationId xmlns:a16="http://schemas.microsoft.com/office/drawing/2014/main" id="{30561BBC-E45D-9029-C15D-7F044D6BC177}"/>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 2024 The Duke of Edinburgh's International Award – Canada, All Rights Reserved</a:t>
            </a:r>
          </a:p>
        </p:txBody>
      </p:sp>
      <p:sp>
        <p:nvSpPr>
          <p:cNvPr id="2" name="TextBox 1">
            <a:extLst>
              <a:ext uri="{FF2B5EF4-FFF2-40B4-BE49-F238E27FC236}">
                <a16:creationId xmlns:a16="http://schemas.microsoft.com/office/drawing/2014/main" id="{06353191-2498-AA4F-4BF1-3F6FCB0289D9}"/>
              </a:ext>
            </a:extLst>
          </p:cNvPr>
          <p:cNvSpPr txBox="1"/>
          <p:nvPr/>
        </p:nvSpPr>
        <p:spPr>
          <a:xfrm>
            <a:off x="1419444" y="650759"/>
            <a:ext cx="5593337" cy="526297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dirty="0">
                <a:latin typeface="Calibri"/>
                <a:ea typeface="Calibri"/>
                <a:cs typeface="Calibri"/>
              </a:rPr>
              <a:t>You’re already halfway there! The Award adds reflection and international accreditation.</a:t>
            </a:r>
          </a:p>
          <a:p>
            <a:pPr marL="285750" indent="-285750">
              <a:buFont typeface="Arial" panose="020B0604020202020204" pitchFamily="34" charset="0"/>
              <a:buChar char="•"/>
            </a:pPr>
            <a:r>
              <a:rPr lang="en-US" sz="2400" dirty="0">
                <a:latin typeface="Calibri"/>
                <a:ea typeface="Calibri"/>
                <a:cs typeface="Calibri"/>
              </a:rPr>
              <a:t>Most</a:t>
            </a:r>
            <a:r>
              <a:rPr lang="en-US" sz="2400" b="1" dirty="0">
                <a:latin typeface="Calibri"/>
                <a:ea typeface="Calibri"/>
                <a:cs typeface="Calibri"/>
              </a:rPr>
              <a:t> SHSM activities are done as a group but reflected individually in the Online Record Book (ORB/Portfolio).</a:t>
            </a:r>
          </a:p>
          <a:p>
            <a:pPr marL="285750" indent="-285750">
              <a:buFont typeface="Arial" panose="020B0604020202020204" pitchFamily="34" charset="0"/>
              <a:buChar char="•"/>
            </a:pPr>
            <a:r>
              <a:rPr lang="en-US" sz="2400" b="1" dirty="0">
                <a:latin typeface="Calibri"/>
                <a:ea typeface="Calibri"/>
                <a:cs typeface="Calibri"/>
              </a:rPr>
              <a:t>Align your Award activities with your SHSM sector.  </a:t>
            </a:r>
          </a:p>
          <a:p>
            <a:pPr marL="285750" indent="-285750">
              <a:buFont typeface="Arial" panose="020B0604020202020204" pitchFamily="34" charset="0"/>
              <a:buChar char="•"/>
            </a:pPr>
            <a:r>
              <a:rPr lang="en-US" sz="2400" b="1" dirty="0">
                <a:latin typeface="Calibri"/>
                <a:ea typeface="Calibri"/>
                <a:cs typeface="Calibri"/>
              </a:rPr>
              <a:t>Use school activities or personal interests if a section doesn’t align with SHSM.</a:t>
            </a:r>
          </a:p>
          <a:p>
            <a:pPr marL="285750" indent="-285750">
              <a:buFont typeface="Arial" panose="020B0604020202020204" pitchFamily="34" charset="0"/>
              <a:buChar char="•"/>
            </a:pPr>
            <a:r>
              <a:rPr lang="en-US" sz="2400" b="1" dirty="0">
                <a:latin typeface="Calibri"/>
                <a:ea typeface="Calibri"/>
                <a:cs typeface="Calibri"/>
              </a:rPr>
              <a:t>Log SHSM certifications, class experiences, projects </a:t>
            </a:r>
            <a:r>
              <a:rPr lang="en-US" sz="2400" dirty="0">
                <a:latin typeface="Calibri"/>
                <a:ea typeface="Calibri"/>
                <a:cs typeface="Calibri"/>
              </a:rPr>
              <a:t>and more to reach your Award goals!</a:t>
            </a:r>
          </a:p>
        </p:txBody>
      </p:sp>
      <p:pic>
        <p:nvPicPr>
          <p:cNvPr id="5" name="Picture 4">
            <a:extLst>
              <a:ext uri="{FF2B5EF4-FFF2-40B4-BE49-F238E27FC236}">
                <a16:creationId xmlns:a16="http://schemas.microsoft.com/office/drawing/2014/main" id="{7F04AED6-28B8-B7D0-8793-771EE5165FCB}"/>
              </a:ext>
            </a:extLst>
          </p:cNvPr>
          <p:cNvPicPr>
            <a:picLocks noChangeAspect="1"/>
          </p:cNvPicPr>
          <p:nvPr/>
        </p:nvPicPr>
        <p:blipFill>
          <a:blip r:embed="rId5"/>
          <a:stretch>
            <a:fillRect/>
          </a:stretch>
        </p:blipFill>
        <p:spPr>
          <a:xfrm>
            <a:off x="7012781" y="1313658"/>
            <a:ext cx="4903345" cy="3646431"/>
          </a:xfrm>
          <a:prstGeom prst="rect">
            <a:avLst/>
          </a:prstGeom>
          <a:ln>
            <a:solidFill>
              <a:srgbClr val="0070C0"/>
            </a:solidFill>
          </a:ln>
        </p:spPr>
      </p:pic>
    </p:spTree>
    <p:extLst>
      <p:ext uri="{BB962C8B-B14F-4D97-AF65-F5344CB8AC3E}">
        <p14:creationId xmlns:p14="http://schemas.microsoft.com/office/powerpoint/2010/main" val="1476166822"/>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A712-34E2-4B9A-00ED-155591AB698A}"/>
              </a:ext>
            </a:extLst>
          </p:cNvPr>
          <p:cNvSpPr>
            <a:spLocks noGrp="1"/>
          </p:cNvSpPr>
          <p:nvPr>
            <p:ph type="title"/>
          </p:nvPr>
        </p:nvSpPr>
        <p:spPr>
          <a:xfrm>
            <a:off x="1392427" y="-94498"/>
            <a:ext cx="9636967" cy="1325563"/>
          </a:xfrm>
        </p:spPr>
        <p:txBody>
          <a:bodyPr>
            <a:normAutofit/>
          </a:bodyPr>
          <a:lstStyle/>
          <a:p>
            <a:r>
              <a:rPr lang="en-US" sz="4000" b="1" dirty="0">
                <a:latin typeface="Meta-Bold"/>
              </a:rPr>
              <a:t>How to complete the Award</a:t>
            </a:r>
            <a:br>
              <a:rPr lang="en-US" dirty="0"/>
            </a:br>
            <a:endParaRPr lang="en-CA"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 2024 The Duke of Edinburgh's International Award – Canada, All Rights Reserved</a:t>
            </a:r>
          </a:p>
        </p:txBody>
      </p:sp>
      <p:sp>
        <p:nvSpPr>
          <p:cNvPr id="4" name="TextBox 3">
            <a:extLst>
              <a:ext uri="{FF2B5EF4-FFF2-40B4-BE49-F238E27FC236}">
                <a16:creationId xmlns:a16="http://schemas.microsoft.com/office/drawing/2014/main" id="{823FB59B-46CE-EA35-426E-213CC9E45BB1}"/>
              </a:ext>
            </a:extLst>
          </p:cNvPr>
          <p:cNvSpPr txBox="1"/>
          <p:nvPr/>
        </p:nvSpPr>
        <p:spPr>
          <a:xfrm>
            <a:off x="9042400" y="304776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82E47B99-5042-6112-E8D9-F666638ED910}"/>
              </a:ext>
            </a:extLst>
          </p:cNvPr>
          <p:cNvSpPr txBox="1"/>
          <p:nvPr/>
        </p:nvSpPr>
        <p:spPr>
          <a:xfrm>
            <a:off x="1352765" y="-34324"/>
            <a:ext cx="6240901" cy="6017032"/>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50000"/>
              </a:lnSpc>
              <a:spcBef>
                <a:spcPts val="0"/>
              </a:spcBef>
              <a:spcAft>
                <a:spcPts val="0"/>
              </a:spcAft>
              <a:buClrTx/>
              <a:buSzTx/>
              <a:tabLst/>
              <a:defRPr/>
            </a:pPr>
            <a:endParaRPr kumimoji="0" lang="en-CA" sz="2200" i="0" u="none" strike="noStrike" kern="1200" cap="none" spc="0" normalizeH="0" baseline="0" noProof="0" dirty="0">
              <a:ln>
                <a:noFill/>
              </a:ln>
              <a:solidFill>
                <a:srgbClr val="0D0D0D"/>
              </a:solidFill>
              <a:effectLst/>
              <a:highlight>
                <a:srgbClr val="FFFFFF"/>
              </a:highlight>
              <a:uLnTx/>
              <a:uFillTx/>
              <a:latin typeface="Söhne"/>
              <a:ea typeface="+mn-ea"/>
              <a:cs typeface="+mn-cs"/>
            </a:endParaRPr>
          </a:p>
          <a:p>
            <a:pPr marL="457200" indent="-457200">
              <a:buFont typeface="+mj-lt"/>
              <a:buAutoNum type="arabicParenR"/>
              <a:defRPr/>
            </a:pPr>
            <a:r>
              <a:rPr lang="en-US" sz="2200" b="1" dirty="0">
                <a:solidFill>
                  <a:prstClr val="black"/>
                </a:solidFill>
                <a:latin typeface="Calibri"/>
                <a:ea typeface="Calibri"/>
                <a:cs typeface="Calibri"/>
              </a:rPr>
              <a:t>Register: </a:t>
            </a:r>
            <a:r>
              <a:rPr lang="en-US" sz="2200" dirty="0">
                <a:solidFill>
                  <a:prstClr val="black"/>
                </a:solidFill>
                <a:latin typeface="Calibri"/>
                <a:ea typeface="Calibri"/>
                <a:cs typeface="Calibri"/>
              </a:rPr>
              <a:t>Sign up on our online platform, the Online Record Book (ORB). Earn your Portfolio Cert.</a:t>
            </a:r>
            <a:endParaRPr lang="en-US" sz="2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indent="-457200">
              <a:buFont typeface="+mj-lt"/>
              <a:buAutoNum type="arabicParenR"/>
              <a:defRPr/>
            </a:pPr>
            <a:r>
              <a:rPr lang="en-US" sz="2200" b="1" dirty="0">
                <a:solidFill>
                  <a:prstClr val="black"/>
                </a:solidFill>
                <a:latin typeface="Calibri"/>
                <a:ea typeface="Calibri"/>
                <a:cs typeface="Calibri"/>
              </a:rPr>
              <a:t>Set SMART Goals: </a:t>
            </a:r>
            <a:r>
              <a:rPr lang="en-US" sz="2200" dirty="0">
                <a:solidFill>
                  <a:prstClr val="black"/>
                </a:solidFill>
                <a:latin typeface="Calibri"/>
                <a:ea typeface="Calibri"/>
                <a:cs typeface="Calibri"/>
              </a:rPr>
              <a:t>Choose activities that inspire you and create a SMART goal for each one on the ORB.</a:t>
            </a:r>
          </a:p>
          <a:p>
            <a:pPr marL="457200" marR="0" lvl="0" indent="-457200" algn="l" defTabSz="914400" rtl="0" eaLnBrk="1" fontAlgn="auto" latinLnBrk="0" hangingPunct="1">
              <a:spcBef>
                <a:spcPts val="0"/>
              </a:spcBef>
              <a:spcAft>
                <a:spcPts val="0"/>
              </a:spcAft>
              <a:buClrTx/>
              <a:buSzTx/>
              <a:buFont typeface="+mj-lt"/>
              <a:buAutoNum type="arabicParenR"/>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Add Assessors: </a:t>
            </a:r>
            <a:r>
              <a:rPr kumimoji="0" lang="en-US" sz="2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Choose an adult (like your SHSM Lead or teacher) to add to each of your activities on ORB, who will guide you and assess your activity once you’ve completed it.</a:t>
            </a:r>
          </a:p>
          <a:p>
            <a:pPr marL="457200" marR="0" lvl="0" indent="-457200" algn="l" defTabSz="914400" rtl="0" eaLnBrk="1" fontAlgn="auto" latinLnBrk="0" hangingPunct="1">
              <a:spcBef>
                <a:spcPts val="0"/>
              </a:spcBef>
              <a:spcAft>
                <a:spcPts val="0"/>
              </a:spcAft>
              <a:buClrTx/>
              <a:buSzTx/>
              <a:buFont typeface="+mj-lt"/>
              <a:buAutoNum type="arabicParenR"/>
              <a:tabLst/>
              <a:defRPr/>
            </a:pPr>
            <a:r>
              <a:rPr lang="en-US" sz="2200" b="1" dirty="0">
                <a:solidFill>
                  <a:prstClr val="black"/>
                </a:solidFill>
                <a:latin typeface="Calibri" panose="020F0502020204030204" pitchFamily="34" charset="0"/>
                <a:ea typeface="Calibri" panose="020F0502020204030204" pitchFamily="34" charset="0"/>
                <a:cs typeface="Calibri" panose="020F0502020204030204" pitchFamily="34" charset="0"/>
              </a:rPr>
              <a:t>Log Your Hours on ORB: </a:t>
            </a:r>
            <a:r>
              <a:rPr lang="en-US" sz="2200" dirty="0">
                <a:solidFill>
                  <a:prstClr val="black"/>
                </a:solidFill>
                <a:latin typeface="Calibri" panose="020F0502020204030204" pitchFamily="34" charset="0"/>
                <a:ea typeface="Calibri" panose="020F0502020204030204" pitchFamily="34" charset="0"/>
                <a:cs typeface="Calibri" panose="020F0502020204030204" pitchFamily="34" charset="0"/>
              </a:rPr>
              <a:t>Aim to log 1 hour per week for 13 weeks in each section, majoring in one section for 26 weeks until completion.</a:t>
            </a:r>
          </a:p>
          <a:p>
            <a:pPr marL="457200" marR="0" lvl="0" indent="-457200" algn="l" defTabSz="914400" rtl="0" eaLnBrk="1" fontAlgn="auto" latinLnBrk="0" hangingPunct="1">
              <a:spcBef>
                <a:spcPts val="0"/>
              </a:spcBef>
              <a:spcAft>
                <a:spcPts val="0"/>
              </a:spcAft>
              <a:buClrTx/>
              <a:buSzTx/>
              <a:buFont typeface="+mj-lt"/>
              <a:buAutoNum type="arabicParenR"/>
              <a:tabLst/>
              <a:defRPr/>
            </a:pPr>
            <a:r>
              <a:rPr lang="en-US" sz="2200" b="1" dirty="0">
                <a:solidFill>
                  <a:prstClr val="black"/>
                </a:solidFill>
                <a:latin typeface="Calibri" panose="020F0502020204030204" pitchFamily="34" charset="0"/>
                <a:ea typeface="Calibri" panose="020F0502020204030204" pitchFamily="34" charset="0"/>
                <a:cs typeface="Calibri" panose="020F0502020204030204" pitchFamily="34" charset="0"/>
              </a:rPr>
              <a:t>Celebrate Success: </a:t>
            </a:r>
            <a:r>
              <a:rPr lang="en-US" sz="2200" dirty="0">
                <a:solidFill>
                  <a:prstClr val="black"/>
                </a:solidFill>
                <a:latin typeface="Calibri" panose="020F0502020204030204" pitchFamily="34" charset="0"/>
                <a:ea typeface="Calibri" panose="020F0502020204030204" pitchFamily="34" charset="0"/>
                <a:cs typeface="Calibri" panose="020F0502020204030204" pitchFamily="34" charset="0"/>
              </a:rPr>
              <a:t>Once completed, celebrate and gain international recognition for your achievements!</a:t>
            </a:r>
          </a:p>
        </p:txBody>
      </p:sp>
      <p:pic>
        <p:nvPicPr>
          <p:cNvPr id="3" name="Picture 2">
            <a:extLst>
              <a:ext uri="{FF2B5EF4-FFF2-40B4-BE49-F238E27FC236}">
                <a16:creationId xmlns:a16="http://schemas.microsoft.com/office/drawing/2014/main" id="{CC541DCF-26DD-2D1A-E0CE-C5BD2327CBCC}"/>
              </a:ext>
            </a:extLst>
          </p:cNvPr>
          <p:cNvPicPr>
            <a:picLocks noChangeAspect="1"/>
          </p:cNvPicPr>
          <p:nvPr/>
        </p:nvPicPr>
        <p:blipFill>
          <a:blip r:embed="rId5"/>
          <a:stretch>
            <a:fillRect/>
          </a:stretch>
        </p:blipFill>
        <p:spPr>
          <a:xfrm>
            <a:off x="7573072" y="1631766"/>
            <a:ext cx="4499152" cy="3201320"/>
          </a:xfrm>
          <a:prstGeom prst="rect">
            <a:avLst/>
          </a:prstGeom>
          <a:ln>
            <a:solidFill>
              <a:schemeClr val="accent5"/>
            </a:solidFill>
          </a:ln>
        </p:spPr>
      </p:pic>
    </p:spTree>
    <p:extLst>
      <p:ext uri="{BB962C8B-B14F-4D97-AF65-F5344CB8AC3E}">
        <p14:creationId xmlns:p14="http://schemas.microsoft.com/office/powerpoint/2010/main" val="777029420"/>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A712-34E2-4B9A-00ED-155591AB698A}"/>
              </a:ext>
            </a:extLst>
          </p:cNvPr>
          <p:cNvSpPr>
            <a:spLocks noGrp="1"/>
          </p:cNvSpPr>
          <p:nvPr>
            <p:ph type="title"/>
          </p:nvPr>
        </p:nvSpPr>
        <p:spPr>
          <a:xfrm>
            <a:off x="1442512" y="45235"/>
            <a:ext cx="9636967" cy="1325563"/>
          </a:xfrm>
        </p:spPr>
        <p:txBody>
          <a:bodyPr/>
          <a:lstStyle/>
          <a:p>
            <a:r>
              <a:rPr lang="en-CA" sz="4400" b="1">
                <a:latin typeface="Meta-Bold"/>
              </a:rPr>
              <a:t>Get Creative - Use The Activity Zone!</a:t>
            </a:r>
            <a:br>
              <a:rPr lang="en-CA" sz="4400" b="1">
                <a:latin typeface="Meta-Bold"/>
              </a:rPr>
            </a:br>
            <a:endParaRPr lang="en-CA">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 2024 The Duke of Edinburgh's International Award – Canada, All Rights Reserved</a:t>
            </a:r>
            <a:r>
              <a:rPr kumimoji="0" lang="fr-FR" sz="9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a:t>
            </a:r>
            <a:endParaRPr kumimoji="0" lang="en-CA" sz="9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6" name="TextBox 5">
            <a:extLst>
              <a:ext uri="{FF2B5EF4-FFF2-40B4-BE49-F238E27FC236}">
                <a16:creationId xmlns:a16="http://schemas.microsoft.com/office/drawing/2014/main" id="{45D458AF-5DDB-AC67-F466-5EC95CF3ADCE}"/>
              </a:ext>
            </a:extLst>
          </p:cNvPr>
          <p:cNvSpPr txBox="1"/>
          <p:nvPr/>
        </p:nvSpPr>
        <p:spPr>
          <a:xfrm>
            <a:off x="6953223" y="4421166"/>
            <a:ext cx="489789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4"/>
              </a:rPr>
              <a:t>https://www.dukeofed.org/specialist-high-skills-major-shsm/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4"/>
              </a:rPr>
              <a:t>https://www.dukeofed.org/award-activity-zone/</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AA7406F2-C5F0-6E53-322D-BBA210745826}"/>
              </a:ext>
            </a:extLst>
          </p:cNvPr>
          <p:cNvSpPr txBox="1"/>
          <p:nvPr/>
        </p:nvSpPr>
        <p:spPr>
          <a:xfrm>
            <a:off x="1345916" y="600440"/>
            <a:ext cx="5065408" cy="5021055"/>
          </a:xfrm>
          <a:prstGeom prst="rect">
            <a:avLst/>
          </a:prstGeom>
          <a:noFill/>
        </p:spPr>
        <p:txBody>
          <a:bodyPr wrap="square" rtlCol="0">
            <a:spAutoFit/>
          </a:bodyPr>
          <a:lstStyle/>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400" b="1" dirty="0">
                <a:latin typeface="Calibri" panose="020F0502020204030204" pitchFamily="34" charset="0"/>
                <a:ea typeface="Calibri" panose="020F0502020204030204" pitchFamily="34" charset="0"/>
                <a:cs typeface="Calibri" panose="020F0502020204030204" pitchFamily="34" charset="0"/>
              </a:rPr>
              <a:t>The SHSM Activity Zone has many activity ideas!</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b="1" dirty="0">
                <a:latin typeface="Calibri" panose="020F0502020204030204" pitchFamily="34" charset="0"/>
                <a:ea typeface="Calibri" panose="020F0502020204030204" pitchFamily="34" charset="0"/>
                <a:cs typeface="Calibri" panose="020F0502020204030204" pitchFamily="34" charset="0"/>
              </a:rPr>
              <a:t>Explore our fantastic SHSM activity examples </a:t>
            </a:r>
            <a:r>
              <a:rPr lang="en-US" sz="2400" dirty="0">
                <a:latin typeface="Calibri" panose="020F0502020204030204" pitchFamily="34" charset="0"/>
                <a:ea typeface="Calibri" panose="020F0502020204030204" pitchFamily="34" charset="0"/>
                <a:cs typeface="Calibri" panose="020F0502020204030204" pitchFamily="34" charset="0"/>
              </a:rPr>
              <a:t>to get inspired and see how you can use your sector. </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400" b="1" dirty="0">
                <a:latin typeface="Calibri" panose="020F0502020204030204" pitchFamily="34" charset="0"/>
                <a:ea typeface="Calibri" panose="020F0502020204030204" pitchFamily="34" charset="0"/>
                <a:cs typeface="Calibri" panose="020F0502020204030204" pitchFamily="34" charset="0"/>
              </a:rPr>
              <a:t>If you don't have a SHSM sector for a particular section of the Award, you can use our other Activity Zone ideas or create your own!</a:t>
            </a:r>
            <a:endParaRPr kumimoji="0" lang="en-US" sz="2400" b="1" i="0" u="none" strike="noStrike" kern="1200" cap="none" spc="0" normalizeH="0" baseline="0" noProof="0" dirty="0">
              <a:ln>
                <a:noFill/>
              </a:ln>
              <a:solidFill>
                <a:prstClr val="black"/>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8996ACF1-5534-0458-DF6B-07AFF073BFB2}"/>
              </a:ext>
            </a:extLst>
          </p:cNvPr>
          <p:cNvPicPr>
            <a:picLocks noChangeAspect="1"/>
          </p:cNvPicPr>
          <p:nvPr/>
        </p:nvPicPr>
        <p:blipFill>
          <a:blip r:embed="rId5"/>
          <a:stretch>
            <a:fillRect/>
          </a:stretch>
        </p:blipFill>
        <p:spPr>
          <a:xfrm>
            <a:off x="6523337" y="891894"/>
            <a:ext cx="5327779" cy="3388911"/>
          </a:xfrm>
          <a:prstGeom prst="rect">
            <a:avLst/>
          </a:prstGeom>
          <a:ln>
            <a:solidFill>
              <a:schemeClr val="accent3">
                <a:lumMod val="60000"/>
                <a:lumOff val="40000"/>
              </a:schemeClr>
            </a:solidFill>
          </a:ln>
        </p:spPr>
      </p:pic>
    </p:spTree>
    <p:extLst>
      <p:ext uri="{BB962C8B-B14F-4D97-AF65-F5344CB8AC3E}">
        <p14:creationId xmlns:p14="http://schemas.microsoft.com/office/powerpoint/2010/main" val="2286709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 2024 The Duke of Edinburgh's International Award – Canada, All Rights Reserved</a:t>
            </a:r>
            <a:r>
              <a:rPr kumimoji="0" lang="fr-FR" sz="9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a:t>
            </a:r>
            <a:endParaRPr kumimoji="0" lang="en-CA" sz="9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4" name="Title 1">
            <a:extLst>
              <a:ext uri="{FF2B5EF4-FFF2-40B4-BE49-F238E27FC236}">
                <a16:creationId xmlns:a16="http://schemas.microsoft.com/office/drawing/2014/main" id="{6D46B4B4-00F7-3F2B-0359-85AD8D82E0E3}"/>
              </a:ext>
            </a:extLst>
          </p:cNvPr>
          <p:cNvSpPr txBox="1">
            <a:spLocks/>
          </p:cNvSpPr>
          <p:nvPr/>
        </p:nvSpPr>
        <p:spPr>
          <a:xfrm>
            <a:off x="1440710" y="-135242"/>
            <a:ext cx="10648509" cy="9229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latin typeface="Meta-Bold"/>
                <a:ea typeface="+mj-lt"/>
                <a:cs typeface="+mj-lt"/>
              </a:rPr>
              <a:t>Example Journey: Combining SHSM and The Award</a:t>
            </a:r>
            <a:endParaRPr lang="en-CA" sz="3600">
              <a:latin typeface="Meta-Bold"/>
              <a:ea typeface="+mj-lt"/>
              <a:cs typeface="+mj-lt"/>
            </a:endParaRPr>
          </a:p>
        </p:txBody>
      </p:sp>
      <p:sp>
        <p:nvSpPr>
          <p:cNvPr id="6" name="TextBox 5">
            <a:extLst>
              <a:ext uri="{FF2B5EF4-FFF2-40B4-BE49-F238E27FC236}">
                <a16:creationId xmlns:a16="http://schemas.microsoft.com/office/drawing/2014/main" id="{944036C1-D172-0B70-D0FB-3AD1D4CC92C0}"/>
              </a:ext>
            </a:extLst>
          </p:cNvPr>
          <p:cNvSpPr txBox="1"/>
          <p:nvPr/>
        </p:nvSpPr>
        <p:spPr>
          <a:xfrm>
            <a:off x="1511818" y="730905"/>
            <a:ext cx="4101448" cy="4524315"/>
          </a:xfrm>
          <a:prstGeom prst="rect">
            <a:avLst/>
          </a:prstGeom>
          <a:noFill/>
        </p:spPr>
        <p:txBody>
          <a:bodyPr wrap="square" lIns="91440" tIns="45720" rIns="91440" bIns="45720" rtlCol="0" anchor="t">
            <a:spAutoFit/>
          </a:bodyPr>
          <a:lstStyle/>
          <a:p>
            <a:r>
              <a:rPr lang="en-US" sz="2400" b="1" dirty="0">
                <a:latin typeface="Calibri"/>
                <a:ea typeface="Calibri"/>
                <a:cs typeface="Calibri"/>
              </a:rPr>
              <a:t>Voluntary Service Section (SHSM Example)</a:t>
            </a:r>
          </a:p>
          <a:p>
            <a:pPr marL="342900" indent="-342900">
              <a:buFont typeface="Arial" panose="020B0604020202020204" pitchFamily="34" charset="0"/>
              <a:buChar char="•"/>
            </a:pPr>
            <a:r>
              <a:rPr lang="en-US" sz="2400" b="1" dirty="0">
                <a:latin typeface="Calibri"/>
                <a:ea typeface="Calibri"/>
                <a:cs typeface="Calibri"/>
              </a:rPr>
              <a:t>Aviation: </a:t>
            </a:r>
            <a:r>
              <a:rPr lang="en-US" sz="2400" dirty="0">
                <a:latin typeface="Calibri"/>
                <a:ea typeface="Calibri"/>
                <a:cs typeface="Calibri"/>
              </a:rPr>
              <a:t>Going to elementary schools to teach them properties of flight.</a:t>
            </a:r>
          </a:p>
          <a:p>
            <a:pPr marL="342900" indent="-342900">
              <a:buFont typeface="Arial" panose="020B0604020202020204" pitchFamily="34" charset="0"/>
              <a:buChar char="•"/>
            </a:pPr>
            <a:r>
              <a:rPr lang="en-US" sz="2400" b="1" dirty="0">
                <a:latin typeface="Calibri"/>
                <a:ea typeface="Calibri"/>
                <a:cs typeface="Calibri"/>
              </a:rPr>
              <a:t>Environmental Sector</a:t>
            </a:r>
            <a:r>
              <a:rPr lang="en-US" sz="2400" dirty="0">
                <a:latin typeface="Calibri"/>
                <a:ea typeface="Calibri"/>
                <a:cs typeface="Calibri"/>
              </a:rPr>
              <a:t>: Join a clean up crew or participate in planting a tree day.</a:t>
            </a:r>
          </a:p>
          <a:p>
            <a:pPr marL="342900" indent="-342900">
              <a:buFont typeface="Arial" panose="020B0604020202020204" pitchFamily="34" charset="0"/>
              <a:buChar char="•"/>
            </a:pPr>
            <a:r>
              <a:rPr lang="en-US" sz="2400" b="1" dirty="0">
                <a:latin typeface="Calibri"/>
                <a:ea typeface="Calibri"/>
                <a:cs typeface="Calibri"/>
              </a:rPr>
              <a:t>Arts and Culture</a:t>
            </a:r>
            <a:r>
              <a:rPr lang="en-US" sz="2400" dirty="0">
                <a:latin typeface="Calibri"/>
                <a:ea typeface="Calibri"/>
                <a:cs typeface="Calibri"/>
              </a:rPr>
              <a:t>: Hosting an art therapy workshop at a hospice. Hosting an art show for community.</a:t>
            </a:r>
            <a:endParaRPr lang="en-US" dirty="0"/>
          </a:p>
        </p:txBody>
      </p:sp>
      <p:pic>
        <p:nvPicPr>
          <p:cNvPr id="7" name="Picture 6">
            <a:extLst>
              <a:ext uri="{FF2B5EF4-FFF2-40B4-BE49-F238E27FC236}">
                <a16:creationId xmlns:a16="http://schemas.microsoft.com/office/drawing/2014/main" id="{D8A4B7E8-F0E8-C961-B345-1A95ED702F10}"/>
              </a:ext>
            </a:extLst>
          </p:cNvPr>
          <p:cNvPicPr>
            <a:picLocks noChangeAspect="1"/>
          </p:cNvPicPr>
          <p:nvPr/>
        </p:nvPicPr>
        <p:blipFill>
          <a:blip r:embed="rId4"/>
          <a:stretch>
            <a:fillRect/>
          </a:stretch>
        </p:blipFill>
        <p:spPr>
          <a:xfrm>
            <a:off x="5946828" y="1290917"/>
            <a:ext cx="5864842" cy="3880876"/>
          </a:xfrm>
          <a:prstGeom prst="rect">
            <a:avLst/>
          </a:prstGeom>
          <a:ln>
            <a:solidFill>
              <a:srgbClr val="00B0F0"/>
            </a:solidFill>
          </a:ln>
        </p:spPr>
      </p:pic>
    </p:spTree>
    <p:extLst>
      <p:ext uri="{BB962C8B-B14F-4D97-AF65-F5344CB8AC3E}">
        <p14:creationId xmlns:p14="http://schemas.microsoft.com/office/powerpoint/2010/main" val="2897042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 2024 The Duke of Edinburgh's International Award – Canada, All Rights Reserved</a:t>
            </a:r>
          </a:p>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 2024 </a:t>
            </a:r>
            <a:r>
              <a:rPr kumimoji="0" lang="fr-FR" sz="9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Prix international du duc d'Édimbourg</a:t>
            </a:r>
            <a:r>
              <a:rPr kumimoji="0" lang="en-CA" sz="9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 – </a:t>
            </a:r>
            <a:r>
              <a:rPr kumimoji="0" lang="fr-FR" sz="9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Canada, tous droits réservés.</a:t>
            </a:r>
            <a:endParaRPr kumimoji="0" lang="en-CA" sz="9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4" name="Title 1">
            <a:extLst>
              <a:ext uri="{FF2B5EF4-FFF2-40B4-BE49-F238E27FC236}">
                <a16:creationId xmlns:a16="http://schemas.microsoft.com/office/drawing/2014/main" id="{B60B1D6C-9789-64EF-7EA5-9E6FAA1EF5B7}"/>
              </a:ext>
            </a:extLst>
          </p:cNvPr>
          <p:cNvSpPr txBox="1">
            <a:spLocks/>
          </p:cNvSpPr>
          <p:nvPr/>
        </p:nvSpPr>
        <p:spPr>
          <a:xfrm>
            <a:off x="1440710" y="-135242"/>
            <a:ext cx="10648509" cy="9229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latin typeface="Meta-Bold"/>
                <a:ea typeface="+mj-lt"/>
                <a:cs typeface="+mj-lt"/>
              </a:rPr>
              <a:t>Example Journey: Combining SHSM and The Award</a:t>
            </a:r>
            <a:endParaRPr lang="en-CA" sz="3600">
              <a:latin typeface="Meta-Bold"/>
              <a:ea typeface="+mj-lt"/>
              <a:cs typeface="+mj-lt"/>
            </a:endParaRPr>
          </a:p>
        </p:txBody>
      </p:sp>
      <p:sp>
        <p:nvSpPr>
          <p:cNvPr id="6" name="TextBox 5">
            <a:extLst>
              <a:ext uri="{FF2B5EF4-FFF2-40B4-BE49-F238E27FC236}">
                <a16:creationId xmlns:a16="http://schemas.microsoft.com/office/drawing/2014/main" id="{B6267902-42B2-D0FE-67A5-B3C98EBC2C78}"/>
              </a:ext>
            </a:extLst>
          </p:cNvPr>
          <p:cNvSpPr txBox="1"/>
          <p:nvPr/>
        </p:nvSpPr>
        <p:spPr>
          <a:xfrm>
            <a:off x="1565251" y="546263"/>
            <a:ext cx="3664295" cy="5021055"/>
          </a:xfrm>
          <a:prstGeom prst="rect">
            <a:avLst/>
          </a:prstGeom>
          <a:noFill/>
        </p:spPr>
        <p:txBody>
          <a:bodyPr wrap="square" lIns="91440" tIns="45720" rIns="91440" bIns="45720" rtlCol="0" anchor="t">
            <a:spAutoFit/>
          </a:bodyPr>
          <a:lstStyle/>
          <a:p>
            <a:pPr>
              <a:lnSpc>
                <a:spcPct val="150000"/>
              </a:lnSpc>
            </a:pPr>
            <a:r>
              <a:rPr lang="en-US" sz="2400" b="1" dirty="0">
                <a:latin typeface="Calibri"/>
                <a:ea typeface="Calibri"/>
                <a:cs typeface="Calibri"/>
              </a:rPr>
              <a:t>Skills Section (SHSM Example)</a:t>
            </a:r>
          </a:p>
          <a:p>
            <a:pPr marL="342900" indent="-342900">
              <a:lnSpc>
                <a:spcPct val="150000"/>
              </a:lnSpc>
              <a:buFont typeface="Arial" panose="020B0604020202020204" pitchFamily="34" charset="0"/>
              <a:buChar char="•"/>
            </a:pPr>
            <a:r>
              <a:rPr lang="en-US" sz="2400" b="1" dirty="0">
                <a:latin typeface="Calibri"/>
                <a:ea typeface="Calibri"/>
                <a:cs typeface="Calibri"/>
              </a:rPr>
              <a:t>Construction</a:t>
            </a:r>
            <a:r>
              <a:rPr lang="en-US" sz="2400" dirty="0">
                <a:latin typeface="Calibri"/>
                <a:ea typeface="Calibri"/>
                <a:cs typeface="Calibri"/>
              </a:rPr>
              <a:t>: Rebuilding a deck at a non-profit historic museum.</a:t>
            </a:r>
            <a:endParaRPr lang="en-US" dirty="0">
              <a:latin typeface="Calibri"/>
              <a:ea typeface="Calibri"/>
              <a:cs typeface="Calibri"/>
            </a:endParaRPr>
          </a:p>
          <a:p>
            <a:pPr marL="342900" indent="-342900">
              <a:lnSpc>
                <a:spcPct val="150000"/>
              </a:lnSpc>
              <a:buFont typeface="Arial" panose="020B0604020202020204" pitchFamily="34" charset="0"/>
              <a:buChar char="•"/>
            </a:pPr>
            <a:r>
              <a:rPr lang="en-US" sz="2400" b="1" dirty="0"/>
              <a:t>T</a:t>
            </a:r>
            <a:r>
              <a:rPr lang="en-US" sz="2400" b="1" dirty="0">
                <a:latin typeface="Calibri"/>
                <a:ea typeface="Calibri"/>
                <a:cs typeface="Calibri"/>
              </a:rPr>
              <a:t>ransportation:</a:t>
            </a:r>
            <a:r>
              <a:rPr lang="en-US" sz="2400" dirty="0">
                <a:latin typeface="Calibri"/>
                <a:ea typeface="Calibri"/>
                <a:cs typeface="Calibri"/>
              </a:rPr>
              <a:t> Learning basic vehicle maintenance, like changing oil or tires.</a:t>
            </a:r>
          </a:p>
        </p:txBody>
      </p:sp>
      <p:pic>
        <p:nvPicPr>
          <p:cNvPr id="7" name="Picture 6">
            <a:extLst>
              <a:ext uri="{FF2B5EF4-FFF2-40B4-BE49-F238E27FC236}">
                <a16:creationId xmlns:a16="http://schemas.microsoft.com/office/drawing/2014/main" id="{1DA83DD3-4E48-44FE-899F-DDD1939A034D}"/>
              </a:ext>
            </a:extLst>
          </p:cNvPr>
          <p:cNvPicPr>
            <a:picLocks noChangeAspect="1"/>
          </p:cNvPicPr>
          <p:nvPr/>
        </p:nvPicPr>
        <p:blipFill>
          <a:blip r:embed="rId4"/>
          <a:stretch>
            <a:fillRect/>
          </a:stretch>
        </p:blipFill>
        <p:spPr>
          <a:xfrm>
            <a:off x="5600720" y="1075059"/>
            <a:ext cx="6318337" cy="4194195"/>
          </a:xfrm>
          <a:prstGeom prst="rect">
            <a:avLst/>
          </a:prstGeom>
          <a:ln>
            <a:solidFill>
              <a:srgbClr val="FFFF00"/>
            </a:solidFill>
          </a:ln>
        </p:spPr>
      </p:pic>
    </p:spTree>
    <p:extLst>
      <p:ext uri="{BB962C8B-B14F-4D97-AF65-F5344CB8AC3E}">
        <p14:creationId xmlns:p14="http://schemas.microsoft.com/office/powerpoint/2010/main" val="141954513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205B3968-48CC-4CA2-8102-EE6406B0857F}" vid="{B20C5894-E0C6-4D64-93E3-B812F79BB4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anager xmlns="67b8e64d-1aae-45b2-9e98-892fa801a2c5" xsi:nil="true"/>
    <IconOverlay xmlns="http://schemas.microsoft.com/sharepoint/v4" xsi:nil="true"/>
    <lcf76f155ced4ddcb4097134ff3c332f xmlns="67b8e64d-1aae-45b2-9e98-892fa801a2c5">
      <Terms xmlns="http://schemas.microsoft.com/office/infopath/2007/PartnerControls"/>
    </lcf76f155ced4ddcb4097134ff3c332f>
    <TaxCatchAll xmlns="63e0993c-bbfb-40b3-ac1d-d53c280ab75a" xsi:nil="true"/>
    <_ip_UnifiedCompliancePolicyUIAction xmlns="http://schemas.microsoft.com/sharepoint/v3" xsi:nil="true"/>
    <_ip_UnifiedCompliancePolicyProperties xmlns="http://schemas.microsoft.com/sharepoint/v3" xsi:nil="true"/>
    <TaxKeywordTaxHTField xmlns="63e0993c-bbfb-40b3-ac1d-d53c280ab75a">
      <Terms xmlns="http://schemas.microsoft.com/office/infopath/2007/PartnerControls"/>
    </TaxKeywordTaxHTField>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7CF5FE9F3ED7346957FF1B8CF3CEF88" ma:contentTypeVersion="26" ma:contentTypeDescription="Create a new document." ma:contentTypeScope="" ma:versionID="a1a859c53549170fe5c28d62fa9fa812">
  <xsd:schema xmlns:xsd="http://www.w3.org/2001/XMLSchema" xmlns:xs="http://www.w3.org/2001/XMLSchema" xmlns:p="http://schemas.microsoft.com/office/2006/metadata/properties" xmlns:ns1="http://schemas.microsoft.com/sharepoint/v3" xmlns:ns2="67b8e64d-1aae-45b2-9e98-892fa801a2c5" xmlns:ns3="63e0993c-bbfb-40b3-ac1d-d53c280ab75a" xmlns:ns4="http://schemas.microsoft.com/sharepoint/v4" targetNamespace="http://schemas.microsoft.com/office/2006/metadata/properties" ma:root="true" ma:fieldsID="6b1a78f79f76e47455309a1cb817e3cd" ns1:_="" ns2:_="" ns3:_="" ns4:_="">
    <xsd:import namespace="http://schemas.microsoft.com/sharepoint/v3"/>
    <xsd:import namespace="67b8e64d-1aae-45b2-9e98-892fa801a2c5"/>
    <xsd:import namespace="63e0993c-bbfb-40b3-ac1d-d53c280ab75a"/>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anager" minOccurs="0"/>
                <xsd:element ref="ns2:MediaLengthInSeconds" minOccurs="0"/>
                <xsd:element ref="ns4:IconOverlay"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element ref="ns3:TaxKeyword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8" nillable="true" ma:displayName="Unified Compliance Policy Properties" ma:hidden="true" ma:internalName="_ip_UnifiedCompliancePolicyProperties">
      <xsd:simpleType>
        <xsd:restriction base="dms:Note"/>
      </xsd:simpleType>
    </xsd:element>
    <xsd:element name="_ip_UnifiedCompliancePolicyUIAction" ma:index="2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7b8e64d-1aae-45b2-9e98-892fa801a2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anager" ma:index="20" nillable="true" ma:displayName="Content Manager" ma:format="Dropdown" ma:internalName="Manager">
      <xsd:complexType>
        <xsd:complexContent>
          <xsd:extension base="dms:MultiChoiceFillIn">
            <xsd:sequence>
              <xsd:element name="Value" maxOccurs="unbounded" minOccurs="0" nillable="true">
                <xsd:simpleType>
                  <xsd:union memberTypes="dms:Text">
                    <xsd:simpleType>
                      <xsd:restriction base="dms:Choice">
                        <xsd:enumeration value="Stephen De-Wint"/>
                        <xsd:enumeration value="Victoria Selano"/>
                        <xsd:enumeration value="Trudy Carlisle"/>
                        <xsd:enumeration value="Mark Little"/>
                      </xsd:restriction>
                    </xsd:simpleType>
                  </xsd:union>
                </xsd:simpleType>
              </xsd:element>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96d35247-315e-4060-a134-4e7a814c45b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e0993c-bbfb-40b3-ac1d-d53c280ab75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e6413646-41ec-4d59-a3d7-083e104d5393}" ma:internalName="TaxCatchAll" ma:showField="CatchAllData" ma:web="63e0993c-bbfb-40b3-ac1d-d53c280ab75a">
      <xsd:complexType>
        <xsd:complexContent>
          <xsd:extension base="dms:MultiChoiceLookup">
            <xsd:sequence>
              <xsd:element name="Value" type="dms:Lookup" maxOccurs="unbounded" minOccurs="0" nillable="true"/>
            </xsd:sequence>
          </xsd:extension>
        </xsd:complexContent>
      </xsd:complexType>
    </xsd:element>
    <xsd:element name="TaxKeywordTaxHTField" ma:index="31" nillable="true" ma:taxonomy="true" ma:internalName="TaxKeywordTaxHTField" ma:taxonomyFieldName="TaxKeyword" ma:displayName="Enterprise Keywords" ma:fieldId="{23f27201-bee3-471e-b2e7-b64fd8b7ca38}" ma:taxonomyMulti="true" ma:sspId="96d35247-315e-4060-a134-4e7a814c45bd"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D772AA-7CE3-4F66-8AFE-04DE64ABBC0A}">
  <ds:schemaRefs>
    <ds:schemaRef ds:uri="http://schemas.microsoft.com/sharepoint/v3/contenttype/forms"/>
  </ds:schemaRefs>
</ds:datastoreItem>
</file>

<file path=customXml/itemProps2.xml><?xml version="1.0" encoding="utf-8"?>
<ds:datastoreItem xmlns:ds="http://schemas.openxmlformats.org/officeDocument/2006/customXml" ds:itemID="{3BC3DF36-4C2C-46A0-BD91-9EDA828498E1}">
  <ds:schemaRefs>
    <ds:schemaRef ds:uri="http://schemas.microsoft.com/office/infopath/2007/PartnerControls"/>
    <ds:schemaRef ds:uri="http://schemas.microsoft.com/sharepoint/v4"/>
    <ds:schemaRef ds:uri="http://purl.org/dc/dcmitype/"/>
    <ds:schemaRef ds:uri="67b8e64d-1aae-45b2-9e98-892fa801a2c5"/>
    <ds:schemaRef ds:uri="http://www.w3.org/XML/1998/namespace"/>
    <ds:schemaRef ds:uri="http://schemas.microsoft.com/office/2006/documentManagement/types"/>
    <ds:schemaRef ds:uri="http://purl.org/dc/terms/"/>
    <ds:schemaRef ds:uri="http://schemas.openxmlformats.org/package/2006/metadata/core-properties"/>
    <ds:schemaRef ds:uri="63e0993c-bbfb-40b3-ac1d-d53c280ab75a"/>
    <ds:schemaRef ds:uri="http://schemas.microsoft.com/office/2006/metadata/properties"/>
    <ds:schemaRef ds:uri="http://purl.org/dc/elements/1.1/"/>
    <ds:schemaRef ds:uri="http://schemas.microsoft.com/sharepoint/v3"/>
  </ds:schemaRefs>
</ds:datastoreItem>
</file>

<file path=customXml/itemProps3.xml><?xml version="1.0" encoding="utf-8"?>
<ds:datastoreItem xmlns:ds="http://schemas.openxmlformats.org/officeDocument/2006/customXml" ds:itemID="{3B308C52-ED4D-49CF-BB33-25AD65BB1E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7b8e64d-1aae-45b2-9e98-892fa801a2c5"/>
    <ds:schemaRef ds:uri="63e0993c-bbfb-40b3-ac1d-d53c280ab75a"/>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1806</TotalTime>
  <Words>4084</Words>
  <Application>Microsoft Office PowerPoint</Application>
  <PresentationFormat>Widescreen</PresentationFormat>
  <Paragraphs>222</Paragraphs>
  <Slides>14</Slides>
  <Notes>12</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Aptos</vt:lpstr>
      <vt:lpstr>Aptos Display</vt:lpstr>
      <vt:lpstr>Arial</vt:lpstr>
      <vt:lpstr>Calibri</vt:lpstr>
      <vt:lpstr>Meta-Bold</vt:lpstr>
      <vt:lpstr>MetaOT-Bold</vt:lpstr>
      <vt:lpstr>Roboto</vt:lpstr>
      <vt:lpstr>Söhne</vt:lpstr>
      <vt:lpstr>1_Office Theme</vt:lpstr>
      <vt:lpstr>Read Me First: Teacher Instructions </vt:lpstr>
      <vt:lpstr>Award Canada </vt:lpstr>
      <vt:lpstr>Benefits of Combining SHSM with the Award</vt:lpstr>
      <vt:lpstr>PowerPoint Presentation</vt:lpstr>
      <vt:lpstr>How The Award Integrates with SHSM</vt:lpstr>
      <vt:lpstr>How to complete the Award </vt:lpstr>
      <vt:lpstr>Get Creative - Use The Activity Zone! </vt:lpstr>
      <vt:lpstr>PowerPoint Presentation</vt:lpstr>
      <vt:lpstr>PowerPoint Presentation</vt:lpstr>
      <vt:lpstr>PowerPoint Presentation</vt:lpstr>
      <vt:lpstr>PowerPoint Presentation</vt:lpstr>
      <vt:lpstr>Next Steps </vt:lpstr>
      <vt:lpstr>Q&amp;A / Open Discussion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Rebecca Myles</dc:creator>
  <cp:lastModifiedBy>Andrew Ratcliff</cp:lastModifiedBy>
  <cp:revision>79</cp:revision>
  <dcterms:created xsi:type="dcterms:W3CDTF">2024-09-18T20:12:50Z</dcterms:created>
  <dcterms:modified xsi:type="dcterms:W3CDTF">2024-12-12T16:56:33Z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0x01010047CF5FE9F3ED7346957FF1B8CF3CEF88</vt:lpwstr>
  </property>
  <property fmtid="{D5CDD505-2E9C-101B-9397-08002B2CF9AE}" pid="3" name="MediaServiceImageTags">
    <vt:lpwstr/>
  </property>
  <property fmtid="{D5CDD505-2E9C-101B-9397-08002B2CF9AE}" pid="4" name="TaxKeyword">
    <vt:lpwstr/>
  </property>
  <property fmtid="{D5CDD505-2E9C-101B-9397-08002B2CF9AE}" pid="5" name="MSIP_Label_b0205b6a-7178-46a8-88e5-db3a7908e4ca_Enabled">
    <vt:lpwstr>true</vt:lpwstr>
  </property>
  <property fmtid="{D5CDD505-2E9C-101B-9397-08002B2CF9AE}" pid="6" name="MSIP_Label_b0205b6a-7178-46a8-88e5-db3a7908e4ca_SetDate">
    <vt:lpwstr>2024-12-12T16:56:31Z</vt:lpwstr>
  </property>
  <property fmtid="{D5CDD505-2E9C-101B-9397-08002B2CF9AE}" pid="7" name="MSIP_Label_b0205b6a-7178-46a8-88e5-db3a7908e4ca_Method">
    <vt:lpwstr>Standard</vt:lpwstr>
  </property>
  <property fmtid="{D5CDD505-2E9C-101B-9397-08002B2CF9AE}" pid="8" name="MSIP_Label_b0205b6a-7178-46a8-88e5-db3a7908e4ca_Name">
    <vt:lpwstr>defa4170-0d19-0005-0004-bc88714345d2</vt:lpwstr>
  </property>
  <property fmtid="{D5CDD505-2E9C-101B-9397-08002B2CF9AE}" pid="9" name="MSIP_Label_b0205b6a-7178-46a8-88e5-db3a7908e4ca_SiteId">
    <vt:lpwstr>f19a70ce-2e8d-4305-a6ea-1d9e8c4c3bb7</vt:lpwstr>
  </property>
  <property fmtid="{D5CDD505-2E9C-101B-9397-08002B2CF9AE}" pid="10" name="MSIP_Label_b0205b6a-7178-46a8-88e5-db3a7908e4ca_ActionId">
    <vt:lpwstr>adfe0fa4-feb6-47b7-803e-8b0ba1bfc48f</vt:lpwstr>
  </property>
  <property fmtid="{D5CDD505-2E9C-101B-9397-08002B2CF9AE}" pid="11" name="MSIP_Label_b0205b6a-7178-46a8-88e5-db3a7908e4ca_ContentBits">
    <vt:lpwstr>0</vt:lpwstr>
  </property>
</Properties>
</file>